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diagrams/colors1.xml" ContentType="application/vnd.openxmlformats-officedocument.drawingml.diagramColors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commentAuthors.xml" ContentType="application/vnd.openxmlformats-officedocument.presentationml.commentAuthors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diagrams/data1.xml" ContentType="application/vnd.openxmlformats-officedocument.drawingml.diagramData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bookmarkIdSeed="5">
  <p:sldMasterIdLst>
    <p:sldMasterId id="2147483889" r:id="rId1"/>
  </p:sldMasterIdLst>
  <p:notesMasterIdLst>
    <p:notesMasterId r:id="rId38"/>
  </p:notesMasterIdLst>
  <p:handoutMasterIdLst>
    <p:handoutMasterId r:id="rId39"/>
  </p:handoutMasterIdLst>
  <p:sldIdLst>
    <p:sldId id="1503" r:id="rId2"/>
    <p:sldId id="1687" r:id="rId3"/>
    <p:sldId id="1678" r:id="rId4"/>
    <p:sldId id="1679" r:id="rId5"/>
    <p:sldId id="1521" r:id="rId6"/>
    <p:sldId id="1653" r:id="rId7"/>
    <p:sldId id="1708" r:id="rId8"/>
    <p:sldId id="1524" r:id="rId9"/>
    <p:sldId id="1596" r:id="rId10"/>
    <p:sldId id="1710" r:id="rId11"/>
    <p:sldId id="1709" r:id="rId12"/>
    <p:sldId id="1711" r:id="rId13"/>
    <p:sldId id="1651" r:id="rId14"/>
    <p:sldId id="1712" r:id="rId15"/>
    <p:sldId id="1599" r:id="rId16"/>
    <p:sldId id="1704" r:id="rId17"/>
    <p:sldId id="1705" r:id="rId18"/>
    <p:sldId id="1526" r:id="rId19"/>
    <p:sldId id="1662" r:id="rId20"/>
    <p:sldId id="1690" r:id="rId21"/>
    <p:sldId id="1698" r:id="rId22"/>
    <p:sldId id="1699" r:id="rId23"/>
    <p:sldId id="1700" r:id="rId24"/>
    <p:sldId id="1701" r:id="rId25"/>
    <p:sldId id="1707" r:id="rId26"/>
    <p:sldId id="1702" r:id="rId27"/>
    <p:sldId id="1703" r:id="rId28"/>
    <p:sldId id="1654" r:id="rId29"/>
    <p:sldId id="1656" r:id="rId30"/>
    <p:sldId id="1713" r:id="rId31"/>
    <p:sldId id="1714" r:id="rId32"/>
    <p:sldId id="1715" r:id="rId33"/>
    <p:sldId id="1661" r:id="rId34"/>
    <p:sldId id="1668" r:id="rId35"/>
    <p:sldId id="1677" r:id="rId36"/>
    <p:sldId id="1667" r:id="rId37"/>
  </p:sldIdLst>
  <p:sldSz cx="9906000" cy="6858000" type="A4"/>
  <p:notesSz cx="9926638" cy="679767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378178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756356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134533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512711" algn="l" rtl="0" fontAlgn="base">
      <a:spcBef>
        <a:spcPct val="0"/>
      </a:spcBef>
      <a:spcAft>
        <a:spcPct val="0"/>
      </a:spcAft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1890889" algn="l" defTabSz="756356" rtl="0" eaLnBrk="1" latinLnBrk="0" hangingPunct="1"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269067" algn="l" defTabSz="756356" rtl="0" eaLnBrk="1" latinLnBrk="0" hangingPunct="1"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2647244" algn="l" defTabSz="756356" rtl="0" eaLnBrk="1" latinLnBrk="0" hangingPunct="1"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025423" algn="l" defTabSz="756356" rtl="0" eaLnBrk="1" latinLnBrk="0" hangingPunct="1">
      <a:defRPr sz="1700"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521415D9-36F7-43E2-AB2F-B90AF26B5E84}">
      <p14:sectionLst xmlns:p14="http://schemas.microsoft.com/office/powerpoint/2010/main" xmlns="">
        <p14:section name="Раздел по умолчанию" id="{0134A73B-D397-4333-9346-1DAFC83CF2E5}">
          <p14:sldIdLst>
            <p14:sldId id="1503"/>
            <p14:sldId id="1687"/>
            <p14:sldId id="1678"/>
            <p14:sldId id="1679"/>
            <p14:sldId id="1521"/>
            <p14:sldId id="1653"/>
            <p14:sldId id="1708"/>
            <p14:sldId id="1524"/>
            <p14:sldId id="1596"/>
            <p14:sldId id="1710"/>
            <p14:sldId id="1709"/>
            <p14:sldId id="1711"/>
            <p14:sldId id="1651"/>
            <p14:sldId id="1712"/>
            <p14:sldId id="1599"/>
            <p14:sldId id="1704"/>
            <p14:sldId id="1705"/>
            <p14:sldId id="1526"/>
            <p14:sldId id="1662"/>
            <p14:sldId id="1690"/>
            <p14:sldId id="1698"/>
            <p14:sldId id="1699"/>
            <p14:sldId id="1700"/>
            <p14:sldId id="1701"/>
            <p14:sldId id="1707"/>
            <p14:sldId id="1702"/>
            <p14:sldId id="1703"/>
            <p14:sldId id="1654"/>
            <p14:sldId id="1656"/>
            <p14:sldId id="1713"/>
            <p14:sldId id="1714"/>
            <p14:sldId id="1715"/>
            <p14:sldId id="1661"/>
            <p14:sldId id="1668"/>
            <p14:sldId id="1677"/>
            <p14:sldId id="1667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363" userDrawn="1">
          <p15:clr>
            <a:srgbClr val="A4A3A4"/>
          </p15:clr>
        </p15:guide>
        <p15:guide id="2" orient="horz" pos="839" userDrawn="1">
          <p15:clr>
            <a:srgbClr val="A4A3A4"/>
          </p15:clr>
        </p15:guide>
        <p15:guide id="3" orient="horz" pos="5103" userDrawn="1">
          <p15:clr>
            <a:srgbClr val="A4A3A4"/>
          </p15:clr>
        </p15:guide>
        <p15:guide id="5" orient="horz" pos="1610" userDrawn="1">
          <p15:clr>
            <a:srgbClr val="A4A3A4"/>
          </p15:clr>
        </p15:guide>
        <p15:guide id="6" orient="horz" pos="930" userDrawn="1">
          <p15:clr>
            <a:srgbClr val="A4A3A4"/>
          </p15:clr>
        </p15:guide>
        <p15:guide id="7" pos="226" userDrawn="1">
          <p15:clr>
            <a:srgbClr val="A4A3A4"/>
          </p15:clr>
        </p15:guide>
        <p15:guide id="8" pos="499" userDrawn="1">
          <p15:clr>
            <a:srgbClr val="A4A3A4"/>
          </p15:clr>
        </p15:guide>
        <p15:guide id="9" pos="4059" userDrawn="1">
          <p15:clr>
            <a:srgbClr val="A4A3A4"/>
          </p15:clr>
        </p15:guide>
        <p15:guide id="10" pos="4513" userDrawn="1">
          <p15:clr>
            <a:srgbClr val="A4A3A4"/>
          </p15:clr>
        </p15:guide>
        <p15:guide id="11" pos="7665" userDrawn="1">
          <p15:clr>
            <a:srgbClr val="A4A3A4"/>
          </p15:clr>
        </p15:guide>
        <p15:guide id="13" pos="1587" userDrawn="1">
          <p15:clr>
            <a:srgbClr val="A4A3A4"/>
          </p15:clr>
        </p15:guide>
        <p15:guide id="14" orient="horz" pos="1111" userDrawn="1">
          <p15:clr>
            <a:srgbClr val="A4A3A4"/>
          </p15:clr>
        </p15:guide>
        <p15:guide id="15" orient="horz" pos="1429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7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ALvova" initials="AL" lastIdx="2" clrIdx="0"/>
  <p:cmAuthor id="1" name="Гончарова Татьяна Вячеславовна" initials="ГТВ" lastIdx="7" clrIdx="1">
    <p:extLst/>
  </p:cmAuthor>
  <p:cmAuthor id="2" name="Тарасов Вадим Александрович" initials="ТВА" lastIdx="1" clrIdx="2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0070C0"/>
    <a:srgbClr val="C9DBFF"/>
    <a:srgbClr val="E1EBFF"/>
    <a:srgbClr val="197EC6"/>
    <a:srgbClr val="037ABB"/>
    <a:srgbClr val="22930F"/>
    <a:srgbClr val="A3CE86"/>
    <a:srgbClr val="9DCA7E"/>
    <a:srgbClr val="A7FEA0"/>
    <a:srgbClr val="00277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CF1AB2-1976-4502-BF36-3FF5EA218861}" styleName="Средний стиль 4 —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4C1A8A3-306A-4EB7-A6B1-4F7E0EB9C5D6}" styleName="Средний стиль 3 — акцент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1808" autoAdjust="0"/>
    <p:restoredTop sz="96433" autoAdjust="0"/>
  </p:normalViewPr>
  <p:slideViewPr>
    <p:cSldViewPr snapToGrid="0" showGuides="1">
      <p:cViewPr varScale="1">
        <p:scale>
          <a:sx n="89" d="100"/>
          <a:sy n="89" d="100"/>
        </p:scale>
        <p:origin x="-984" y="-96"/>
      </p:cViewPr>
      <p:guideLst>
        <p:guide orient="horz" pos="288"/>
        <p:guide orient="horz" pos="666"/>
        <p:guide orient="horz" pos="4050"/>
        <p:guide orient="horz" pos="1278"/>
        <p:guide orient="horz" pos="738"/>
        <p:guide orient="horz" pos="882"/>
        <p:guide orient="horz" pos="1134"/>
        <p:guide pos="178"/>
        <p:guide pos="392"/>
        <p:guide pos="3191"/>
        <p:guide pos="3548"/>
        <p:guide pos="6026"/>
        <p:guide pos="124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5" d="100"/>
          <a:sy n="55" d="100"/>
        </p:scale>
        <p:origin x="2496" y="66"/>
      </p:cViewPr>
      <p:guideLst>
        <p:guide orient="horz" pos="2141"/>
        <p:guide pos="312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ADF88FB-E88A-4DDD-9425-B7D61A8B6B80}" type="doc">
      <dgm:prSet loTypeId="urn:microsoft.com/office/officeart/2005/8/layout/chevron1" loCatId="process" qsTypeId="urn:microsoft.com/office/officeart/2005/8/quickstyle/simple2" qsCatId="simple" csTypeId="urn:microsoft.com/office/officeart/2005/8/colors/accent1_2" csCatId="accent1" phldr="1"/>
      <dgm:spPr/>
    </dgm:pt>
    <dgm:pt modelId="{BB445208-8C3D-4087-951B-15047331A6FE}">
      <dgm:prSet phldrT="[Текст]" custT="1"/>
      <dgm:spPr>
        <a:solidFill>
          <a:srgbClr val="5B9BD5"/>
        </a:solidFill>
      </dgm:spPr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Создание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0 - 6 мес</a:t>
          </a:r>
          <a:r>
            <a:rPr lang="ru-RU" sz="1800" b="0" dirty="0">
              <a:latin typeface="Arial" panose="020B0604020202020204" pitchFamily="34" charset="0"/>
              <a:cs typeface="Arial" panose="020B0604020202020204" pitchFamily="34" charset="0"/>
            </a:rPr>
            <a:t>.</a:t>
          </a: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 </a:t>
          </a:r>
        </a:p>
      </dgm:t>
    </dgm:pt>
    <dgm:pt modelId="{D0A4C49A-73C9-4C06-B256-DA6D988C34D2}" type="parTrans" cxnId="{DEBFEAA9-4EC7-412B-972D-AB98834AD183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E99AE8FB-425A-4EDD-A9ED-8B273F0CA717}" type="sibTrans" cxnId="{DEBFEAA9-4EC7-412B-972D-AB98834AD183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8AD3F6D-AD60-40AF-8F9A-E1AB10F3CD65}">
      <dgm:prSet phldrT="[Текст]" custT="1"/>
      <dgm:spPr>
        <a:solidFill>
          <a:srgbClr val="197EC6"/>
        </a:solidFill>
      </dgm:spPr>
      <dgm:t>
        <a:bodyPr/>
        <a:lstStyle/>
        <a:p>
          <a:r>
            <a:rPr lang="ru-RU" sz="2400" b="1" dirty="0">
              <a:latin typeface="Arial" panose="020B0604020202020204" pitchFamily="34" charset="0"/>
              <a:cs typeface="Arial" panose="020B0604020202020204" pitchFamily="34" charset="0"/>
            </a:rPr>
            <a:t>Становление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6 - 12 мес. </a:t>
          </a:r>
        </a:p>
      </dgm:t>
    </dgm:pt>
    <dgm:pt modelId="{78A181EF-819E-450B-9D11-3F0A2D86548E}" type="parTrans" cxnId="{F8FF0082-97BF-4F83-9488-AEB986E693A9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9CFD825E-5146-42DD-BD9F-86120241B547}" type="sibTrans" cxnId="{F8FF0082-97BF-4F83-9488-AEB986E693A9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2EF222A0-95B0-4A55-BFF6-9B773C21E1C0}">
      <dgm:prSet custT="1"/>
      <dgm:spPr>
        <a:solidFill>
          <a:srgbClr val="1F4E79"/>
        </a:solidFill>
      </dgm:spPr>
      <dgm:t>
        <a:bodyPr/>
        <a:lstStyle/>
        <a:p>
          <a:r>
            <a:rPr lang="ru-RU" sz="2400" b="1" dirty="0" smtClean="0">
              <a:latin typeface="Arial" panose="020B0604020202020204" pitchFamily="34" charset="0"/>
              <a:cs typeface="Arial" panose="020B0604020202020204" pitchFamily="34" charset="0"/>
            </a:rPr>
            <a:t>Развитие</a:t>
          </a:r>
          <a: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  <a:t/>
          </a:r>
          <a:br>
            <a:rPr lang="ru-RU" sz="2000" b="1" dirty="0"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800" b="1" dirty="0">
              <a:latin typeface="Arial" panose="020B0604020202020204" pitchFamily="34" charset="0"/>
              <a:cs typeface="Arial" panose="020B0604020202020204" pitchFamily="34" charset="0"/>
            </a:rPr>
            <a:t>12 + мес. </a:t>
          </a:r>
        </a:p>
      </dgm:t>
    </dgm:pt>
    <dgm:pt modelId="{6410BAC0-2254-43C9-A2C0-3586F76A7A35}" type="parTrans" cxnId="{D16EFE69-186B-45B7-BAD5-651289BED226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77DDAF80-B169-4AD0-BD59-C35B83C9589D}" type="sibTrans" cxnId="{D16EFE69-186B-45B7-BAD5-651289BED226}">
      <dgm:prSet/>
      <dgm:spPr/>
      <dgm:t>
        <a:bodyPr/>
        <a:lstStyle/>
        <a:p>
          <a:endParaRPr lang="ru-RU" sz="1600">
            <a:latin typeface="Helvetica" panose="020B0604020202020204" pitchFamily="34" charset="0"/>
            <a:cs typeface="Helvetica" panose="020B0604020202020204" pitchFamily="34" charset="0"/>
          </a:endParaRPr>
        </a:p>
      </dgm:t>
    </dgm:pt>
    <dgm:pt modelId="{C3102B80-D8D2-43F2-9A18-402162EC6305}" type="pres">
      <dgm:prSet presAssocID="{8ADF88FB-E88A-4DDD-9425-B7D61A8B6B80}" presName="Name0" presStyleCnt="0">
        <dgm:presLayoutVars>
          <dgm:dir/>
          <dgm:animLvl val="lvl"/>
          <dgm:resizeHandles val="exact"/>
        </dgm:presLayoutVars>
      </dgm:prSet>
      <dgm:spPr/>
    </dgm:pt>
    <dgm:pt modelId="{C6E47710-EE87-43CB-9126-C90BFDBE3498}" type="pres">
      <dgm:prSet presAssocID="{BB445208-8C3D-4087-951B-15047331A6FE}" presName="parTxOnly" presStyleLbl="node1" presStyleIdx="0" presStyleCnt="3" custScaleX="91946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A3699E9-0DCD-409D-9B23-E1A3DE125BDB}" type="pres">
      <dgm:prSet presAssocID="{E99AE8FB-425A-4EDD-A9ED-8B273F0CA717}" presName="parTxOnlySpace" presStyleCnt="0"/>
      <dgm:spPr/>
    </dgm:pt>
    <dgm:pt modelId="{743A05F2-3F79-43DA-BBB9-1D3DA4DE6C7E}" type="pres">
      <dgm:prSet presAssocID="{C8AD3F6D-AD60-40AF-8F9A-E1AB10F3CD65}" presName="parTxOnly" presStyleLbl="node1" presStyleIdx="1" presStyleCnt="3" custScaleX="92166" custScaleY="100000" custLinFactNeighborX="29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07F928E-3A17-4B7F-93E4-E2C0198ED34B}" type="pres">
      <dgm:prSet presAssocID="{9CFD825E-5146-42DD-BD9F-86120241B547}" presName="parTxOnlySpace" presStyleCnt="0"/>
      <dgm:spPr/>
    </dgm:pt>
    <dgm:pt modelId="{1BE733AD-E99C-43F4-8193-CFE27702FB3A}" type="pres">
      <dgm:prSet presAssocID="{2EF222A0-95B0-4A55-BFF6-9B773C21E1C0}" presName="parTxOnly" presStyleLbl="node1" presStyleIdx="2" presStyleCnt="3" custScaleX="98049" custLinFactX="11713" custLinFactNeighborX="100000" custLinFactNeighborY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D77E6F4-D2F1-4368-9DAD-0084337BB3C9}" type="presOf" srcId="{2EF222A0-95B0-4A55-BFF6-9B773C21E1C0}" destId="{1BE733AD-E99C-43F4-8193-CFE27702FB3A}" srcOrd="0" destOrd="0" presId="urn:microsoft.com/office/officeart/2005/8/layout/chevron1"/>
    <dgm:cxn modelId="{D16EFE69-186B-45B7-BAD5-651289BED226}" srcId="{8ADF88FB-E88A-4DDD-9425-B7D61A8B6B80}" destId="{2EF222A0-95B0-4A55-BFF6-9B773C21E1C0}" srcOrd="2" destOrd="0" parTransId="{6410BAC0-2254-43C9-A2C0-3586F76A7A35}" sibTransId="{77DDAF80-B169-4AD0-BD59-C35B83C9589D}"/>
    <dgm:cxn modelId="{DEBFEAA9-4EC7-412B-972D-AB98834AD183}" srcId="{8ADF88FB-E88A-4DDD-9425-B7D61A8B6B80}" destId="{BB445208-8C3D-4087-951B-15047331A6FE}" srcOrd="0" destOrd="0" parTransId="{D0A4C49A-73C9-4C06-B256-DA6D988C34D2}" sibTransId="{E99AE8FB-425A-4EDD-A9ED-8B273F0CA717}"/>
    <dgm:cxn modelId="{F8CE8E49-1F44-4474-8ABA-A0EC6F6183CD}" type="presOf" srcId="{8ADF88FB-E88A-4DDD-9425-B7D61A8B6B80}" destId="{C3102B80-D8D2-43F2-9A18-402162EC6305}" srcOrd="0" destOrd="0" presId="urn:microsoft.com/office/officeart/2005/8/layout/chevron1"/>
    <dgm:cxn modelId="{F8FF0082-97BF-4F83-9488-AEB986E693A9}" srcId="{8ADF88FB-E88A-4DDD-9425-B7D61A8B6B80}" destId="{C8AD3F6D-AD60-40AF-8F9A-E1AB10F3CD65}" srcOrd="1" destOrd="0" parTransId="{78A181EF-819E-450B-9D11-3F0A2D86548E}" sibTransId="{9CFD825E-5146-42DD-BD9F-86120241B547}"/>
    <dgm:cxn modelId="{F197D205-7FE9-4316-B38E-77FD4FA79598}" type="presOf" srcId="{C8AD3F6D-AD60-40AF-8F9A-E1AB10F3CD65}" destId="{743A05F2-3F79-43DA-BBB9-1D3DA4DE6C7E}" srcOrd="0" destOrd="0" presId="urn:microsoft.com/office/officeart/2005/8/layout/chevron1"/>
    <dgm:cxn modelId="{FF7C44FB-40C0-4007-A489-757A3F8218DF}" type="presOf" srcId="{BB445208-8C3D-4087-951B-15047331A6FE}" destId="{C6E47710-EE87-43CB-9126-C90BFDBE3498}" srcOrd="0" destOrd="0" presId="urn:microsoft.com/office/officeart/2005/8/layout/chevron1"/>
    <dgm:cxn modelId="{F343015E-8651-49D0-80BA-B4A07968F2F2}" type="presParOf" srcId="{C3102B80-D8D2-43F2-9A18-402162EC6305}" destId="{C6E47710-EE87-43CB-9126-C90BFDBE3498}" srcOrd="0" destOrd="0" presId="urn:microsoft.com/office/officeart/2005/8/layout/chevron1"/>
    <dgm:cxn modelId="{37724385-64FB-4316-A5D1-019470120A96}" type="presParOf" srcId="{C3102B80-D8D2-43F2-9A18-402162EC6305}" destId="{BA3699E9-0DCD-409D-9B23-E1A3DE125BDB}" srcOrd="1" destOrd="0" presId="urn:microsoft.com/office/officeart/2005/8/layout/chevron1"/>
    <dgm:cxn modelId="{47CB668D-8226-494E-8ACB-723D23FE1917}" type="presParOf" srcId="{C3102B80-D8D2-43F2-9A18-402162EC6305}" destId="{743A05F2-3F79-43DA-BBB9-1D3DA4DE6C7E}" srcOrd="2" destOrd="0" presId="urn:microsoft.com/office/officeart/2005/8/layout/chevron1"/>
    <dgm:cxn modelId="{AD720186-39CB-4A6B-BECC-A87EA1861ECB}" type="presParOf" srcId="{C3102B80-D8D2-43F2-9A18-402162EC6305}" destId="{007F928E-3A17-4B7F-93E4-E2C0198ED34B}" srcOrd="3" destOrd="0" presId="urn:microsoft.com/office/officeart/2005/8/layout/chevron1"/>
    <dgm:cxn modelId="{28A56391-16BD-437C-B64F-011E6B2DBE80}" type="presParOf" srcId="{C3102B80-D8D2-43F2-9A18-402162EC6305}" destId="{1BE733AD-E99C-43F4-8193-CFE27702FB3A}" srcOrd="4" destOrd="0" presId="urn:microsoft.com/office/officeart/2005/8/layout/chevron1"/>
  </dgm:cxnLst>
  <dgm:bg>
    <a:noFill/>
  </dgm:bg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1"/>
            <a:ext cx="430291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t" anchorCtr="0" compatLnSpc="1">
            <a:prstTxWarp prst="textNoShape">
              <a:avLst/>
            </a:prstTxWarp>
          </a:bodyPr>
          <a:lstStyle>
            <a:lvl1pPr defTabSz="627065">
              <a:defRPr sz="8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 bwMode="auto">
          <a:xfrm>
            <a:off x="5623726" y="1"/>
            <a:ext cx="4300629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t" anchorCtr="0" compatLnSpc="1">
            <a:prstTxWarp prst="textNoShape">
              <a:avLst/>
            </a:prstTxWarp>
          </a:bodyPr>
          <a:lstStyle>
            <a:lvl1pPr algn="r" defTabSz="627065">
              <a:defRPr sz="800"/>
            </a:lvl1pPr>
          </a:lstStyle>
          <a:p>
            <a:fld id="{42B58284-BD55-477D-829B-0D8B66B41141}" type="datetimeFigureOut">
              <a:rPr lang="en-US"/>
              <a:pPr/>
              <a:t>6/6/2018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 bwMode="auto">
          <a:xfrm>
            <a:off x="2" y="6456716"/>
            <a:ext cx="430291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b" anchorCtr="0" compatLnSpc="1">
            <a:prstTxWarp prst="textNoShape">
              <a:avLst/>
            </a:prstTxWarp>
          </a:bodyPr>
          <a:lstStyle>
            <a:lvl1pPr defTabSz="627065">
              <a:defRPr sz="8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 bwMode="auto">
          <a:xfrm>
            <a:off x="5623726" y="6456716"/>
            <a:ext cx="4300629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2650" tIns="31327" rIns="62650" bIns="31327" numCol="1" anchor="b" anchorCtr="0" compatLnSpc="1">
            <a:prstTxWarp prst="textNoShape">
              <a:avLst/>
            </a:prstTxWarp>
          </a:bodyPr>
          <a:lstStyle>
            <a:lvl1pPr algn="r" defTabSz="627065">
              <a:defRPr sz="800"/>
            </a:lvl1pPr>
          </a:lstStyle>
          <a:p>
            <a:fld id="{B000AF5B-B840-4C36-ABEB-C07F7C1C287A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1907455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2" y="1"/>
            <a:ext cx="430291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>
            <a:lvl1pPr defTabSz="627065">
              <a:defRPr sz="1100">
                <a:latin typeface="Calibri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5623726" y="1"/>
            <a:ext cx="4300629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>
            <a:lvl1pPr algn="r" defTabSz="627065">
              <a:defRPr sz="1100">
                <a:latin typeface="Calibri" pitchFamily="34" charset="0"/>
              </a:defRPr>
            </a:lvl1pPr>
          </a:lstStyle>
          <a:p>
            <a:fld id="{660D0E8B-676B-4AF2-96B6-20F8C726C38A}" type="datetimeFigureOut">
              <a:rPr lang="en-US"/>
              <a:pPr/>
              <a:t>6/6/2018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124200" y="509588"/>
            <a:ext cx="3681413" cy="25495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7648" tIns="68827" rIns="137648" bIns="68827" rtlCol="0" anchor="ctr"/>
          <a:lstStyle/>
          <a:p>
            <a:pPr lvl="0"/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991753" y="3228899"/>
            <a:ext cx="7943137" cy="3058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0"/>
            <a:r>
              <a:rPr lang="en-US"/>
              <a:t>Second level</a:t>
            </a:r>
          </a:p>
          <a:p>
            <a:pPr lvl="0"/>
            <a:r>
              <a:rPr lang="en-US"/>
              <a:t>Third level</a:t>
            </a:r>
          </a:p>
          <a:p>
            <a:pPr lvl="0"/>
            <a:r>
              <a:rPr lang="en-US"/>
              <a:t>Fourth level</a:t>
            </a:r>
          </a:p>
          <a:p>
            <a:pPr lvl="0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2" y="6456716"/>
            <a:ext cx="4302914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b" anchorCtr="0" compatLnSpc="1">
            <a:prstTxWarp prst="textNoShape">
              <a:avLst/>
            </a:prstTxWarp>
          </a:bodyPr>
          <a:lstStyle>
            <a:lvl1pPr defTabSz="627065">
              <a:defRPr sz="1100">
                <a:latin typeface="Calibri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5623726" y="6456716"/>
            <a:ext cx="4300629" cy="3398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516" tIns="47759" rIns="95516" bIns="47759" numCol="1" anchor="b" anchorCtr="0" compatLnSpc="1">
            <a:prstTxWarp prst="textNoShape">
              <a:avLst/>
            </a:prstTxWarp>
          </a:bodyPr>
          <a:lstStyle>
            <a:lvl1pPr algn="r" defTabSz="627065">
              <a:defRPr sz="1100">
                <a:latin typeface="Calibri" pitchFamily="34" charset="0"/>
              </a:defRPr>
            </a:lvl1pPr>
          </a:lstStyle>
          <a:p>
            <a:fld id="{7712EFF2-E535-4F8D-9276-91B171A78362}" type="slidenum">
              <a:rPr lang="en-GB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8442481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614539" indent="-236361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945444" indent="-18908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323623" indent="-18908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701800" indent="-189089" algn="l" rtl="0" eaLnBrk="0" fontAlgn="base" hangingPunct="0">
      <a:spcBef>
        <a:spcPct val="30000"/>
      </a:spcBef>
      <a:spcAft>
        <a:spcPct val="0"/>
      </a:spcAft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90889" algn="l" defTabSz="7563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69067" algn="l" defTabSz="7563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47244" algn="l" defTabSz="7563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3025423" algn="l" defTabSz="756356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4200" y="509588"/>
            <a:ext cx="3681413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721213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4200" y="509588"/>
            <a:ext cx="3681413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368069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4200" y="509588"/>
            <a:ext cx="3681413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20928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4200" y="509588"/>
            <a:ext cx="3681413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1992997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124200" y="509588"/>
            <a:ext cx="3681413" cy="2549525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12EFF2-E535-4F8D-9276-91B171A78362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xmlns="" val="23495272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124200" y="509588"/>
            <a:ext cx="3681413" cy="25495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112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defTabSz="946150" eaLnBrk="1" hangingPunct="1">
              <a:spcBef>
                <a:spcPct val="0"/>
              </a:spcBef>
            </a:pPr>
            <a:endParaRPr lang="ru-RU" altLang="ru-RU" sz="1300" smtClean="0"/>
          </a:p>
        </p:txBody>
      </p:sp>
      <p:sp>
        <p:nvSpPr>
          <p:cNvPr id="1126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5661294D-798C-4772-921F-11365C8947B4}" type="slidenum">
              <a:rPr lang="ru-RU" altLang="ru-RU" smtClean="0">
                <a:latin typeface="Calibri" panose="020F0502020204030204" pitchFamily="34" charset="0"/>
              </a:rPr>
              <a:pPr/>
              <a:t>36</a:t>
            </a:fld>
            <a:endParaRPr lang="ru-RU" altLang="ru-RU" smtClean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063640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1"/>
          <p:cNvSpPr>
            <a:spLocks noGrp="1"/>
          </p:cNvSpPr>
          <p:nvPr>
            <p:ph type="title"/>
          </p:nvPr>
        </p:nvSpPr>
        <p:spPr bwMode="auto">
          <a:xfrm>
            <a:off x="1021556" y="2574478"/>
            <a:ext cx="7862889" cy="170905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64" tIns="36082" rIns="72164" bIns="36082">
            <a:noAutofit/>
          </a:bodyPr>
          <a:lstStyle>
            <a:lvl1pPr algn="ctr">
              <a:defRPr lang="en-US" sz="25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</a:lstStyle>
          <a:p>
            <a:pPr marL="0" lvl="0" algn="ctr" defTabSz="917927" eaLnBrk="1" fontAlgn="auto" latinLnBrk="0" hangingPunct="1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 userDrawn="1"/>
        </p:nvSpPr>
        <p:spPr bwMode="auto">
          <a:xfrm>
            <a:off x="9329679" y="6554107"/>
            <a:ext cx="304861" cy="14424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0" marR="0" lvl="0" indent="0" algn="r" defTabSz="862851" rtl="0" eaLnBrk="1" fontAlgn="base" latinLnBrk="0" hangingPunct="1">
              <a:lnSpc>
                <a:spcPts val="1132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1747F3F-2E8A-4EAB-A46A-01A88D87E637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Arial" pitchFamily="34" charset="0"/>
                <a:ea typeface="+mn-ea"/>
                <a:cs typeface="Arial" pitchFamily="34" charset="0"/>
              </a:rPr>
              <a:pPr marL="0" marR="0" lvl="0" indent="0" algn="r" defTabSz="862851" rtl="0" eaLnBrk="1" fontAlgn="base" latinLnBrk="0" hangingPunct="1">
                <a:lnSpc>
                  <a:spcPts val="1132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 bwMode="auto">
          <a:xfrm>
            <a:off x="2236556" y="181579"/>
            <a:ext cx="7397983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>
              <a:lnSpc>
                <a:spcPct val="100000"/>
              </a:lnSpc>
              <a:defRPr lang="en-US" sz="2200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</a:lstStyle>
          <a:p>
            <a:pPr marL="0" lvl="0" defTabSz="917927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  <p:pic>
        <p:nvPicPr>
          <p:cNvPr id="5" name="Рисунок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6228" y="55333"/>
            <a:ext cx="1757295" cy="807026"/>
          </a:xfrm>
          <a:prstGeom prst="rect">
            <a:avLst/>
          </a:prstGeom>
        </p:spPr>
      </p:pic>
      <p:cxnSp>
        <p:nvCxnSpPr>
          <p:cNvPr id="6" name="Прямая соединительная линия 5"/>
          <p:cNvCxnSpPr/>
          <p:nvPr userDrawn="1"/>
        </p:nvCxnSpPr>
        <p:spPr>
          <a:xfrm>
            <a:off x="277733" y="891750"/>
            <a:ext cx="9348730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136118972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721">
          <p15:clr>
            <a:srgbClr val="FBAE40"/>
          </p15:clr>
        </p15:guide>
        <p15:guide id="2" pos="396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xfrm>
            <a:off x="681451" y="6356534"/>
            <a:ext cx="2227821" cy="365390"/>
          </a:xfrm>
          <a:prstGeom prst="rect">
            <a:avLst/>
          </a:prstGeom>
        </p:spPr>
        <p:txBody>
          <a:bodyPr lIns="72164" tIns="36082" rIns="72164" bIns="36082"/>
          <a:lstStyle>
            <a:lvl1pPr>
              <a:defRPr/>
            </a:lvl1pPr>
          </a:lstStyle>
          <a:p>
            <a:pPr>
              <a:defRPr/>
            </a:pPr>
            <a:fld id="{3BE90B3D-13D6-4906-BEB9-903DE36AD8CF}" type="datetime1">
              <a:rPr lang="ru-RU"/>
              <a:pPr>
                <a:defRPr/>
              </a:pPr>
              <a:t>06.06.2018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81199" y="6356534"/>
            <a:ext cx="3343602" cy="365390"/>
          </a:xfrm>
          <a:prstGeom prst="rect">
            <a:avLst/>
          </a:prstGeom>
        </p:spPr>
        <p:txBody>
          <a:bodyPr lIns="72164" tIns="36082" rIns="72164" bIns="36082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996728" y="6356534"/>
            <a:ext cx="2227821" cy="365390"/>
          </a:xfrm>
          <a:prstGeom prst="rect">
            <a:avLst/>
          </a:prstGeom>
        </p:spPr>
        <p:txBody>
          <a:bodyPr lIns="72164" tIns="36082" rIns="72164" bIns="36082"/>
          <a:lstStyle>
            <a:lvl1pPr>
              <a:defRPr/>
            </a:lvl1pPr>
          </a:lstStyle>
          <a:p>
            <a:pPr>
              <a:defRPr/>
            </a:pPr>
            <a:fld id="{499EBD16-B57B-4577-8469-93B7921DFC4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8589965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80775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907" r:id="rId1"/>
    <p:sldLayoutId id="2147483920" r:id="rId2"/>
    <p:sldLayoutId id="2147483921" r:id="rId3"/>
    <p:sldLayoutId id="2147483924" r:id="rId4"/>
  </p:sldLayoutIdLst>
  <p:transition/>
  <p:hf hdr="0" dt="0"/>
  <p:txStyles>
    <p:titleStyle>
      <a:lvl1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+mj-lt"/>
          <a:ea typeface="+mj-ea"/>
          <a:cs typeface="+mj-cs"/>
        </a:defRPr>
      </a:lvl1pPr>
      <a:lvl2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2pPr>
      <a:lvl3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3pPr>
      <a:lvl4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4pPr>
      <a:lvl5pPr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5pPr>
      <a:lvl6pPr marL="431426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6pPr>
      <a:lvl7pPr marL="862851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7pPr>
      <a:lvl8pPr marL="1294277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8pPr>
      <a:lvl9pPr marL="1725703" algn="l" defTabSz="961721" rtl="0" fontAlgn="base">
        <a:lnSpc>
          <a:spcPts val="3209"/>
        </a:lnSpc>
        <a:spcBef>
          <a:spcPct val="0"/>
        </a:spcBef>
        <a:spcAft>
          <a:spcPct val="0"/>
        </a:spcAft>
        <a:defRPr sz="2300" b="1">
          <a:solidFill>
            <a:schemeClr val="tx1"/>
          </a:solidFill>
          <a:latin typeface="Arial" pitchFamily="34" charset="0"/>
        </a:defRPr>
      </a:lvl9pPr>
    </p:titleStyle>
    <p:bodyStyle>
      <a:lvl1pPr marL="361020" indent="-36102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  <a:ea typeface="+mn-ea"/>
          <a:cs typeface="+mn-cs"/>
        </a:defRPr>
      </a:lvl1pPr>
      <a:lvl2pPr marL="191746" indent="-191746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1000">
          <a:solidFill>
            <a:schemeClr val="tx1"/>
          </a:solidFill>
          <a:latin typeface="+mn-lt"/>
        </a:defRPr>
      </a:lvl2pPr>
      <a:lvl3pPr marL="376000" indent="-184255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1000">
          <a:solidFill>
            <a:schemeClr val="tx1"/>
          </a:solidFill>
          <a:latin typeface="+mn-lt"/>
        </a:defRPr>
      </a:lvl3pPr>
      <a:lvl4pPr marL="567744" indent="-191746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•"/>
        <a:defRPr sz="900">
          <a:solidFill>
            <a:schemeClr val="tx1"/>
          </a:solidFill>
          <a:latin typeface="+mn-lt"/>
        </a:defRPr>
      </a:lvl4pPr>
      <a:lvl5pPr marL="749004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5pPr>
      <a:lvl6pPr marL="1180429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6pPr>
      <a:lvl7pPr marL="1611855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7pPr>
      <a:lvl8pPr marL="2043281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8pPr>
      <a:lvl9pPr marL="2474705" indent="-181260" algn="l" defTabSz="961721" rtl="0" fontAlgn="base">
        <a:spcBef>
          <a:spcPct val="0"/>
        </a:spcBef>
        <a:spcAft>
          <a:spcPts val="283"/>
        </a:spcAft>
        <a:buFont typeface="Arial" pitchFamily="34" charset="0"/>
        <a:buChar char="‒"/>
        <a:defRPr sz="9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1pPr>
      <a:lvl2pPr marL="431426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2pPr>
      <a:lvl3pPr marL="862851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3pPr>
      <a:lvl4pPr marL="1294277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4pPr>
      <a:lvl5pPr marL="1725703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2157129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588555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7pPr>
      <a:lvl8pPr marL="3019980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8pPr>
      <a:lvl9pPr marL="3451406" algn="l" defTabSz="862851" rtl="0" eaLnBrk="1" latinLnBrk="0" hangingPunct="1">
        <a:defRPr sz="1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mailto:info@corpmsp.ru" TargetMode="External"/><Relationship Id="rId7" Type="http://schemas.openxmlformats.org/officeDocument/2006/relationships/hyperlink" Target="https://agro-coop.ru/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://www.smbn.ru/" TargetMode="External"/><Relationship Id="rId5" Type="http://schemas.openxmlformats.org/officeDocument/2006/relationships/hyperlink" Target="http://www.mspbank.ru/" TargetMode="External"/><Relationship Id="rId4" Type="http://schemas.openxmlformats.org/officeDocument/2006/relationships/hyperlink" Target="http://www.corpmsp.ru/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0161" y="3032283"/>
            <a:ext cx="8045679" cy="1709052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ru-RU" sz="3800" dirty="0">
                <a:solidFill>
                  <a:srgbClr val="0070C0"/>
                </a:solidFill>
                <a:latin typeface="Arial Narrow" pitchFamily="34" charset="0"/>
              </a:rPr>
              <a:t>Комплекс мер поддержки</a:t>
            </a:r>
            <a:br>
              <a:rPr lang="ru-RU" sz="3800" dirty="0">
                <a:solidFill>
                  <a:srgbClr val="0070C0"/>
                </a:solidFill>
                <a:latin typeface="Arial Narrow" pitchFamily="34" charset="0"/>
              </a:rPr>
            </a:br>
            <a:r>
              <a:rPr lang="ru-RU" sz="3800" dirty="0">
                <a:solidFill>
                  <a:srgbClr val="0070C0"/>
                </a:solidFill>
                <a:latin typeface="Arial Narrow" pitchFamily="34" charset="0"/>
              </a:rPr>
              <a:t>для сельскохозяйственных </a:t>
            </a:r>
            <a:r>
              <a:rPr lang="ru-RU" sz="3800" dirty="0">
                <a:solidFill>
                  <a:srgbClr val="0070C0"/>
                </a:solidFill>
                <a:latin typeface="Arial Narrow" pitchFamily="34" charset="0"/>
              </a:rPr>
              <a:t>кооперативов и фермеров-членов </a:t>
            </a:r>
            <a:r>
              <a:rPr lang="ru-RU" sz="3800" dirty="0">
                <a:solidFill>
                  <a:srgbClr val="0070C0"/>
                </a:solidFill>
                <a:latin typeface="Arial Narrow" pitchFamily="34" charset="0"/>
              </a:rPr>
              <a:t>сельскохозяйственных кооперативов </a:t>
            </a:r>
          </a:p>
        </p:txBody>
      </p:sp>
      <p:sp>
        <p:nvSpPr>
          <p:cNvPr id="3" name="Заголовок 1"/>
          <p:cNvSpPr txBox="1">
            <a:spLocks/>
          </p:cNvSpPr>
          <p:nvPr/>
        </p:nvSpPr>
        <p:spPr bwMode="auto">
          <a:xfrm>
            <a:off x="1021558" y="5689455"/>
            <a:ext cx="7862889" cy="41886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lIns="72164" tIns="36082" rIns="72164" bIns="36082">
            <a:noAutofit/>
          </a:bodyPr>
          <a:lstStyle>
            <a:lvl1pPr algn="ctr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lang="en-US" sz="3200" b="1" kern="1200" dirty="0" smtClean="0">
                <a:solidFill>
                  <a:srgbClr val="5B9BD5">
                    <a:lumMod val="50000"/>
                  </a:srgbClr>
                </a:solidFill>
                <a:latin typeface="Calibri"/>
                <a:ea typeface="+mn-ea"/>
                <a:cs typeface="+mn-cs"/>
              </a:defRPr>
            </a:lvl1pPr>
            <a:lvl2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78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57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40035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714" algn="l" defTabSz="1218638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6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Москва, 201</a:t>
            </a:r>
            <a:r>
              <a:rPr sz="160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8</a:t>
            </a:r>
            <a:r>
              <a:rPr lang="ru-RU" sz="1600" dirty="0">
                <a:solidFill>
                  <a:srgbClr val="0070C0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г.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649305" y="723996"/>
            <a:ext cx="4607390" cy="211591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44180" y="384216"/>
            <a:ext cx="3247706" cy="33211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i="1" dirty="0" smtClean="0"/>
              <a:t>По состоянию на 31.05.2018г.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xmlns="" val="92750203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авая фигурная скобка 23"/>
          <p:cNvSpPr/>
          <p:nvPr/>
        </p:nvSpPr>
        <p:spPr>
          <a:xfrm>
            <a:off x="8120382" y="1350883"/>
            <a:ext cx="213006" cy="5025280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8515462" y="406070"/>
            <a:ext cx="1190051" cy="380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 dirty="0"/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4030771" y="285117"/>
            <a:ext cx="5905516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/>
          </p:nvPr>
        </p:nvGraphicFramePr>
        <p:xfrm>
          <a:off x="1804795" y="1350884"/>
          <a:ext cx="6331218" cy="4947537"/>
        </p:xfrm>
        <a:graphic>
          <a:graphicData uri="http://schemas.openxmlformats.org/drawingml/2006/table">
            <a:tbl>
              <a:tblPr/>
              <a:tblGrid>
                <a:gridCol w="88683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43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04549"/>
                <a:gridCol w="6096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727662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28251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43042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</a:t>
                      </a:r>
                      <a:r>
                        <a:rPr lang="ru-RU" alt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с/х 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кооперативов</a:t>
                      </a:r>
                      <a:endParaRPr lang="en-US" alt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Проведение сезонных работ, а также пополнение оборотных средств для финансирования иных текущих затрат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25 млн.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рублей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направлений целевого использования, с учетом отраслевой принадлежности СПК и </a:t>
                      </a:r>
                      <a:r>
                        <a:rPr lang="ru-RU" sz="8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630498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цехов для приемки и переработки молока,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217399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объектов/ сооружений для хранения продукции (</a:t>
                      </a:r>
                      <a:r>
                        <a:rPr kumimoji="0" lang="ru-RU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фруктохранилища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, овощехранилища, зернохранилища),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9" name="L-Shape 10"/>
          <p:cNvSpPr/>
          <p:nvPr/>
        </p:nvSpPr>
        <p:spPr>
          <a:xfrm rot="13701821">
            <a:off x="1303257" y="3559536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/>
          </p:nvPr>
        </p:nvGraphicFramePr>
        <p:xfrm>
          <a:off x="1804795" y="938846"/>
          <a:ext cx="6285595" cy="398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856455"/>
                <a:gridCol w="1419030"/>
                <a:gridCol w="672874"/>
                <a:gridCol w="628603"/>
                <a:gridCol w="688523"/>
                <a:gridCol w="2020110"/>
              </a:tblGrid>
              <a:tr h="38323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8429445" y="3429933"/>
            <a:ext cx="1276068" cy="842310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/>
            <a:r>
              <a:rPr lang="ru-RU" sz="10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0" y="3347400"/>
            <a:ext cx="1607418" cy="706844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70812" y="6376164"/>
            <a:ext cx="7318160" cy="3498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</a:t>
            </a:r>
            <a:r>
              <a:rPr lang="ru-RU" sz="9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9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267640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Прямоугольник 45"/>
          <p:cNvSpPr/>
          <p:nvPr/>
        </p:nvSpPr>
        <p:spPr>
          <a:xfrm>
            <a:off x="7249697" y="411950"/>
            <a:ext cx="2332728" cy="40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727" y="328924"/>
            <a:ext cx="6848370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88701" y="2717425"/>
            <a:ext cx="1753475" cy="50267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Корпорация МСП</a:t>
            </a:r>
            <a:endParaRPr lang="ru-RU" sz="1400" dirty="0">
              <a:solidFill>
                <a:srgbClr val="0070C0"/>
              </a:solidFill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3226066"/>
              </p:ext>
            </p:extLst>
          </p:nvPr>
        </p:nvGraphicFramePr>
        <p:xfrm>
          <a:off x="2159942" y="1239776"/>
          <a:ext cx="7422483" cy="3637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3452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92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3429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11926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0243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60478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для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сельскохозяйственных кооперативов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75 %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мес.</a:t>
                      </a:r>
                      <a:endParaRPr lang="ru-RU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распространяется на СКПК, </a:t>
                      </a:r>
                      <a:r>
                        <a:rPr lang="ru-RU" altLang="ru-RU" sz="800" b="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altLang="ru-RU" sz="8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или производственный кооператив.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совместно с РГО.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8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5179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лизинга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20 %</a:t>
                      </a: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  <a:cs typeface="Arial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стоимости предмета лизинга,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но не более 20 млн рублей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60 </a:t>
                      </a:r>
                    </a:p>
                    <a:p>
                      <a:pPr algn="ctr"/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мес.</a:t>
                      </a:r>
                      <a:endParaRPr lang="ru-RU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авансовый платеж по лизингу – не менее 20 % от стоимости предмета лизинга.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предмет лизинга – только оборудование и крупный рогатый скот специализированных мясных пород, выращенный в Российской Федерации в целях разведения.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8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257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</a:t>
                      </a:r>
                      <a:r>
                        <a:rPr lang="ru-RU" alt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для развития </a:t>
                      </a:r>
                      <a:r>
                        <a:rPr lang="ru-RU" altLang="ru-RU" sz="900" b="1" kern="1200" baseline="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сельхозкооперации</a:t>
                      </a:r>
                      <a:endParaRPr lang="ru-RU" alt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60%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  <a:p>
                      <a:pPr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мес.</a:t>
                      </a:r>
                      <a:endParaRPr lang="ru-RU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МСП;</a:t>
                      </a: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сельскохозяйственных кооперативов и их членов, осуществляющих производство и реализацию сельскохозяйственной продукции.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распространяется на СКПК.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8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449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лизинга в сфере сельского хозяйства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стоимости предмета лизинга,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но не более 20 млн рублей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endParaRPr lang="ru-RU" sz="900" b="0" kern="120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/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мес.</a:t>
                      </a:r>
                      <a:endParaRPr lang="ru-RU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включен в Единый реестр субъектов МСП;</a:t>
                      </a: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предметом лизинга может выступать сельскохозяйственная техника, автотехника и оборудование, племенные животные и крупный рогатый скот специализированных мясных пород, выращенный в Российской Федерации в целях разведения;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авансовый платеж по лизингу - </a:t>
                      </a: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менее 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15% </a:t>
                      </a: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 стоимости предмета лизинга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41" name="L-Shape 10"/>
          <p:cNvSpPr/>
          <p:nvPr/>
        </p:nvSpPr>
        <p:spPr>
          <a:xfrm rot="13701821">
            <a:off x="1638916" y="2765852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2159941" y="966482"/>
          <a:ext cx="7413705" cy="229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6189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09102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6118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97262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72697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Ставка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-291006" y="5109778"/>
            <a:ext cx="1970635" cy="706844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400" b="1" dirty="0">
                <a:solidFill>
                  <a:srgbClr val="0070C0"/>
                </a:solidFill>
              </a:rPr>
              <a:t>   компании</a:t>
            </a: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17419790"/>
              </p:ext>
            </p:extLst>
          </p:nvPr>
        </p:nvGraphicFramePr>
        <p:xfrm>
          <a:off x="2159942" y="4916376"/>
          <a:ext cx="7445469" cy="1165179"/>
        </p:xfrm>
        <a:graphic>
          <a:graphicData uri="http://schemas.openxmlformats.org/drawingml/2006/table">
            <a:tbl>
              <a:tblPr/>
              <a:tblGrid>
                <a:gridCol w="142606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53082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4277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82746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0183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165179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57069" marR="57069" marT="28824" marB="2882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8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не более 12 месяцев по состоянию на дату обращения в РЛК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5" name="L-Shape 10"/>
          <p:cNvSpPr/>
          <p:nvPr/>
        </p:nvSpPr>
        <p:spPr>
          <a:xfrm rot="13701821">
            <a:off x="1638916" y="5300231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7728" y="6559423"/>
            <a:ext cx="6779356" cy="2113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 Запуск </a:t>
            </a:r>
            <a:r>
              <a:rPr lang="ru-RU" sz="900" i="1" dirty="0"/>
              <a:t>программы льготного лизинга для сельхозкооперативов планируется </a:t>
            </a:r>
            <a:r>
              <a:rPr lang="ru-RU" sz="900" i="1" dirty="0" smtClean="0"/>
              <a:t>в мае 2018г.</a:t>
            </a:r>
            <a:endParaRPr lang="ru-RU" sz="900" i="1" dirty="0"/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19948" y="4893332"/>
            <a:ext cx="940414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00283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7249697" y="411950"/>
            <a:ext cx="2332728" cy="40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727" y="328924"/>
            <a:ext cx="6985485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мес.</a:t>
            </a:r>
          </a:p>
        </p:txBody>
      </p:sp>
      <p:sp>
        <p:nvSpPr>
          <p:cNvPr id="16" name="L-Shape 10"/>
          <p:cNvSpPr/>
          <p:nvPr/>
        </p:nvSpPr>
        <p:spPr>
          <a:xfrm rot="13701821">
            <a:off x="1711595" y="2682385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/>
          </p:nvPr>
        </p:nvGraphicFramePr>
        <p:xfrm>
          <a:off x="1634425" y="1379345"/>
          <a:ext cx="6778477" cy="4947537"/>
        </p:xfrm>
        <a:graphic>
          <a:graphicData uri="http://schemas.openxmlformats.org/drawingml/2006/table">
            <a:tbl>
              <a:tblPr/>
              <a:tblGrid>
                <a:gridCol w="94948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46198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759855"/>
                <a:gridCol w="57123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022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99147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951124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Агросезон</a:t>
                      </a: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проведение сезонных работ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недвижимого и движимого имущества, ТМЦ, гарантии и поручительства в рамках НГС.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кредитования: </a:t>
                      </a:r>
                      <a:r>
                        <a:rPr lang="ru-RU" altLang="ru-RU" sz="8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(вновь созданных) и СПК (срок деятельности от 3-х месяцев).</a:t>
                      </a: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143042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</a:t>
                      </a:r>
                      <a:r>
                        <a:rPr lang="ru-RU" alt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с/х 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кооперативов</a:t>
                      </a:r>
                      <a:endParaRPr lang="en-US" alt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Проведение сезонных работ, а также пополнение оборотных средств для финансирования иных текущих затрат</a:t>
                      </a: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25 млн. рублей</a:t>
                      </a: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направлений целевого использования, с учетом отраслевой принадлежности СПК и </a:t>
                      </a:r>
                      <a:r>
                        <a:rPr lang="ru-RU" sz="8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222873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цехов для приемки и переработки молока,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  <a:tr h="1630498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Комплексное кредитование на условиях проектного финансирования на цели строительства объектов/ сооружений для хранения продукции (</a:t>
                      </a:r>
                      <a:r>
                        <a:rPr kumimoji="0" lang="ru-RU" sz="8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фрукто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-, овоще- и зернохранилища), в том числе приобретение земельного участка, техники, оборудования, пополнение оборотных средств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 кооперативов.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Льготный период по погашению основного долга –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Оставшаяся часть обеспечения по кредиту – за счет залога ликвидного имущества.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Участие собственными средствами (при наличии гранта) – от 10%.</a:t>
                      </a: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/>
          </p:nvPr>
        </p:nvGraphicFramePr>
        <p:xfrm>
          <a:off x="1634425" y="959740"/>
          <a:ext cx="6778476" cy="398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928217"/>
                <a:gridCol w="1683056"/>
                <a:gridCol w="735808"/>
                <a:gridCol w="600487"/>
                <a:gridCol w="828841"/>
                <a:gridCol w="2002067"/>
              </a:tblGrid>
              <a:tr h="38323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4" name="Правая фигурная скобка 23"/>
          <p:cNvSpPr/>
          <p:nvPr/>
        </p:nvSpPr>
        <p:spPr>
          <a:xfrm>
            <a:off x="8495681" y="1383021"/>
            <a:ext cx="213006" cy="494386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 dirty="0"/>
          </a:p>
        </p:txBody>
      </p:sp>
      <p:sp>
        <p:nvSpPr>
          <p:cNvPr id="25" name="TextBox 24"/>
          <p:cNvSpPr txBox="1"/>
          <p:nvPr/>
        </p:nvSpPr>
        <p:spPr>
          <a:xfrm>
            <a:off x="8811587" y="3277738"/>
            <a:ext cx="1034200" cy="115008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/>
            <a:r>
              <a:rPr lang="ru-RU" sz="10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04643" y="6357197"/>
            <a:ext cx="7318160" cy="3498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</a:t>
            </a:r>
            <a:r>
              <a:rPr lang="ru-RU" sz="9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9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900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0" y="3491915"/>
            <a:ext cx="1445147" cy="53320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300" b="1" dirty="0" smtClean="0">
                <a:solidFill>
                  <a:srgbClr val="0070C0"/>
                </a:solidFill>
              </a:rPr>
              <a:t>Россельхозбанк</a:t>
            </a: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12" name="L-Shape 10"/>
          <p:cNvSpPr/>
          <p:nvPr/>
        </p:nvSpPr>
        <p:spPr>
          <a:xfrm rot="13701821">
            <a:off x="1180915" y="3571560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6102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17970156"/>
              </p:ext>
            </p:extLst>
          </p:nvPr>
        </p:nvGraphicFramePr>
        <p:xfrm>
          <a:off x="1698472" y="4991243"/>
          <a:ext cx="7925619" cy="1434719"/>
        </p:xfrm>
        <a:graphic>
          <a:graphicData uri="http://schemas.openxmlformats.org/drawingml/2006/table">
            <a:tbl>
              <a:tblPr/>
              <a:tblGrid>
                <a:gridCol w="10767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281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0310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4521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67232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776543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</a:t>
                      </a: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обновления парка сельхозтехники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9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Специальная программа для членов АККОР</a:t>
                      </a:r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3,0 % 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Самоходная уборочная техника,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Тракторы,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Технологические комплексы (трактор + прицепное/навесное оборудование),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требуется.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8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647119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оборудование,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требуется.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6" name="Прямоугольник 45"/>
          <p:cNvSpPr/>
          <p:nvPr/>
        </p:nvSpPr>
        <p:spPr>
          <a:xfrm>
            <a:off x="7249697" y="411950"/>
            <a:ext cx="2374396" cy="4088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75726" y="328924"/>
            <a:ext cx="7397983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Становление 6 мес.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44983103"/>
              </p:ext>
            </p:extLst>
          </p:nvPr>
        </p:nvGraphicFramePr>
        <p:xfrm>
          <a:off x="1698472" y="920557"/>
          <a:ext cx="6718792" cy="224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26635"/>
                <a:gridCol w="608663"/>
                <a:gridCol w="787327"/>
                <a:gridCol w="1110217"/>
                <a:gridCol w="3185950"/>
              </a:tblGrid>
              <a:tr h="2177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30708045"/>
              </p:ext>
            </p:extLst>
          </p:nvPr>
        </p:nvGraphicFramePr>
        <p:xfrm>
          <a:off x="1698471" y="1175380"/>
          <a:ext cx="6761063" cy="35215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570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4675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585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12854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321722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530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Кооперация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en-US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для субъектов СБ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единоличного исполнительного органа субъекта  МСП: председателя кооператива и директора (исполнит. директора) (при наличии), которое представляется на весь срок действия кредитного договора по всем денежным обязательствам Субъекта МСП, возникшим из кредитного договора;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 Агента  или заклад векселя АО «МСП Банк» или поручительство РГО в объеме 20% от суммы кредита;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Получатели: с/х производственные и потребительские кооперативы (за исключением кредитных) и фермерские хозяйства - члены </a:t>
                      </a:r>
                      <a:r>
                        <a:rPr lang="ru-RU" sz="8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СПоКов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8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94135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Кредитный кооператив**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кредитный продукт для СКПК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млн – </a:t>
                      </a: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 для конечного заемщика (МСП)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мес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(но не позднее срока возврата кредита по кредитному договору между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АО «МСП Банк» и СКПК)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buFont typeface="Symbol" panose="05050102010706020507" pitchFamily="18" charset="2"/>
                        <a:buNone/>
                      </a:pPr>
                      <a:r>
                        <a:rPr lang="ru-RU" sz="900" b="1" i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Обсуждается</a:t>
                      </a:r>
                      <a:endParaRPr lang="ru-RU" sz="900" b="1" i="1" kern="1200" baseline="0" dirty="0" smtClean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Фин. и организационные критерии к Заемщику устанавливаются АО «МСП Банк».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Заемщик: ЮЛ/ ИП – резидент РФ, член СКПК, срок деятельности с даты гос. регистрации до даты заключения договора займа не менее 6 мес. и др.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Обеспечение: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Поручительство председателя кооператива и директора (при наличии) на весь срок действия кредитного договора по всем денежным обязательствам СКПК, возникшим из кредитного договора.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Залог прав (требований) по займам, предоставленным СКПК субъектам МСП за счет средств АО «МСП Банк», на сумму не менее суммы выдаваемой кредитной линии.</a:t>
                      </a:r>
                    </a:p>
                    <a:p>
                      <a:pPr marL="0" lvl="0" indent="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Залоговое обеспечение  в объеме, не менее 70% от суммы кредита.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241120" y="2767908"/>
            <a:ext cx="1241693" cy="34700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МСП Банк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L-Shape 10"/>
          <p:cNvSpPr/>
          <p:nvPr/>
        </p:nvSpPr>
        <p:spPr>
          <a:xfrm rot="13701821">
            <a:off x="1244961" y="2757933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45" name="TextBox 44"/>
          <p:cNvSpPr txBox="1"/>
          <p:nvPr/>
        </p:nvSpPr>
        <p:spPr>
          <a:xfrm>
            <a:off x="59203" y="6480269"/>
            <a:ext cx="9239862" cy="488367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Постановления </a:t>
            </a:r>
            <a:r>
              <a:rPr lang="ru-RU" sz="900" i="1" dirty="0" smtClean="0"/>
              <a:t>Правительства РФ 1528 (программа льготного кредитования Минсельхоза России)</a:t>
            </a:r>
          </a:p>
          <a:p>
            <a:r>
              <a:rPr lang="ru-RU" sz="900" i="1" dirty="0"/>
              <a:t>** продукт в процессе разработки; структура обеспечения может быть уточнена в случае создания нового гарантийного продукта АО «Корпорация «МСП» в рамках </a:t>
            </a:r>
            <a:r>
              <a:rPr lang="ru-RU" sz="900" i="1" dirty="0" smtClean="0"/>
              <a:t>НГС</a:t>
            </a:r>
            <a:endParaRPr lang="ru-RU" sz="900" i="1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59204" y="5364162"/>
            <a:ext cx="1491876" cy="41558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 smtClean="0">
                <a:solidFill>
                  <a:srgbClr val="0070C0"/>
                </a:solidFill>
              </a:rPr>
              <a:t>Росагролизинг</a:t>
            </a:r>
            <a:endParaRPr lang="ru-RU" sz="1300" b="1" dirty="0">
              <a:solidFill>
                <a:srgbClr val="0070C0"/>
              </a:solidFill>
            </a:endParaRPr>
          </a:p>
        </p:txBody>
      </p:sp>
      <p:cxnSp>
        <p:nvCxnSpPr>
          <p:cNvPr id="17" name="Прямая соединительная линия 16"/>
          <p:cNvCxnSpPr/>
          <p:nvPr/>
        </p:nvCxnSpPr>
        <p:spPr>
          <a:xfrm>
            <a:off x="241121" y="4718375"/>
            <a:ext cx="940414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L-Shape 10"/>
          <p:cNvSpPr/>
          <p:nvPr/>
        </p:nvSpPr>
        <p:spPr>
          <a:xfrm rot="13701821">
            <a:off x="1244961" y="5381831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18" name="Правая фигурная скобка 17"/>
          <p:cNvSpPr/>
          <p:nvPr/>
        </p:nvSpPr>
        <p:spPr>
          <a:xfrm>
            <a:off x="8386110" y="1167583"/>
            <a:ext cx="213006" cy="3517035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607476" y="2029893"/>
            <a:ext cx="1206253" cy="1541989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</a:t>
            </a: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рямая 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гарантия для развития </a:t>
            </a:r>
            <a:r>
              <a:rPr lang="ru-RU" sz="1000" b="1" dirty="0" err="1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сельхозкооперации</a:t>
            </a:r>
            <a:r>
              <a:rPr lang="ru-RU" sz="1000" b="1" dirty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АО «Корпорация «МСП» в объеме 60% от суммы кредита (залоговое обеспечение не требуется)</a:t>
            </a:r>
          </a:p>
        </p:txBody>
      </p:sp>
      <p:graphicFrame>
        <p:nvGraphicFramePr>
          <p:cNvPr id="20" name="Таблица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117971310"/>
              </p:ext>
            </p:extLst>
          </p:nvPr>
        </p:nvGraphicFramePr>
        <p:xfrm>
          <a:off x="1698471" y="4755208"/>
          <a:ext cx="7925620" cy="2249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0073"/>
                <a:gridCol w="994747"/>
                <a:gridCol w="1053262"/>
                <a:gridCol w="1161933"/>
                <a:gridCol w="3655605"/>
              </a:tblGrid>
              <a:tr h="21772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276603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125352" y="354230"/>
            <a:ext cx="2040537" cy="4240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236" y="277484"/>
            <a:ext cx="7397983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3549726"/>
            <a:ext cx="1445147" cy="53320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300" b="1" dirty="0" smtClean="0">
                <a:solidFill>
                  <a:srgbClr val="0070C0"/>
                </a:solidFill>
              </a:rPr>
              <a:t>Россельхозбанк</a:t>
            </a: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180915" y="3628684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7867631"/>
              </p:ext>
            </p:extLst>
          </p:nvPr>
        </p:nvGraphicFramePr>
        <p:xfrm>
          <a:off x="1634425" y="1363698"/>
          <a:ext cx="6860121" cy="5118917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71996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12855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04960"/>
                <a:gridCol w="660508">
                  <a:extLst>
                    <a:ext uri="{9D8B030D-6E8A-4147-A177-3AD203B41FA5}">
                      <a16:colId xmlns:a16="http://schemas.microsoft.com/office/drawing/2014/main" xmlns="" val="2423533658"/>
                    </a:ext>
                  </a:extLst>
                </a:gridCol>
                <a:gridCol w="949660">
                  <a:extLst>
                    <a:ext uri="{9D8B030D-6E8A-4147-A177-3AD203B41FA5}">
                      <a16:colId xmlns:a16="http://schemas.microsoft.com/office/drawing/2014/main" xmlns="" val="1229482924"/>
                    </a:ext>
                  </a:extLst>
                </a:gridCol>
                <a:gridCol w="1987447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1215616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Оборотное кредитование</a:t>
                      </a:r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проведение сезонных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работ;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кредиты на пополнение оборотных средств, кредиты в форме «овердрафт»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Лимит овердрафта – до 50%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оборотов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от 1 до 3 лет</a:t>
                      </a:r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endParaRPr lang="ru-RU" sz="9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9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движимого и недвижимого имущества, ТМЦ, залог будущего урожая, поручительство, допускается предоставление необеспеченных и частично необеспеченных кредитов</a:t>
                      </a:r>
                      <a:endParaRPr lang="ru-RU" sz="9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  <a:tr h="1088611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Инвестиционное кредитовани</a:t>
                      </a: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е </a:t>
                      </a:r>
                      <a:endParaRPr lang="ru-RU" sz="8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 algn="ctr"/>
                      <a:endParaRPr lang="en-US" sz="7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 приобретение техники, оборудования, с/х животных, с/х земель.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Строительство</a:t>
                      </a:r>
                      <a:r>
                        <a:rPr lang="ru-RU" sz="80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и модернизация производственных объектов в АПК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  <a:endParaRPr lang="ru-RU" sz="8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15 </a:t>
                      </a:r>
                      <a:r>
                        <a:rPr lang="ru-RU" sz="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лет</a:t>
                      </a:r>
                    </a:p>
                    <a:p>
                      <a:pPr marL="0" lvl="0" algn="ctr" defTabSz="914400" rtl="0" eaLnBrk="1" latinLnBrk="0" hangingPunct="1"/>
                      <a:endParaRPr lang="ru-RU" sz="9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9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приобретаемого</a:t>
                      </a:r>
                      <a:r>
                        <a:rPr lang="ru-RU" sz="9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иного ликвидного </a:t>
                      </a:r>
                      <a:r>
                        <a:rPr lang="ru-RU" sz="9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имущества, поручительство, допускается предоставление частично необеспеченных кредитов</a:t>
                      </a:r>
                      <a:endParaRPr lang="ru-RU" sz="9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091358"/>
                  </a:ext>
                </a:extLst>
              </a:tr>
              <a:tr h="78355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Рефинансиро-вание</a:t>
                      </a: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Рефинансирование кредитов, полученных на текущие и инвестиционные цели</a:t>
                      </a:r>
                      <a:endParaRPr lang="en-US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и финансового состояния заемщика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 лет</a:t>
                      </a:r>
                    </a:p>
                    <a:p>
                      <a:pPr marL="0" lvl="0" algn="ctr" defTabSz="914400" rtl="0" eaLnBrk="1" latinLnBrk="0" hangingPunct="1"/>
                      <a:endParaRPr lang="ru-RU" sz="900" kern="120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/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Определяется индивидуально </a:t>
                      </a:r>
                      <a:endParaRPr lang="ru-RU" sz="8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lvl="0" indent="-171450" algn="l" defTabSz="914400" rtl="0" eaLnBrk="1" latinLnBrk="0" hangingPunct="1">
                        <a:buFont typeface="Symbol" panose="05050102010706020507" pitchFamily="18" charset="2"/>
                        <a:buChar char="-"/>
                      </a:pPr>
                      <a:r>
                        <a:rPr lang="ru-RU" sz="9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Залог движимого и недвижимого имущества, в том числе имущества, обремененного правом залога первоначального кредитора</a:t>
                      </a:r>
                      <a:endParaRPr lang="ru-RU" sz="900" u="none" strike="noStrike" kern="120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582878107"/>
                  </a:ext>
                </a:extLst>
              </a:tr>
              <a:tr h="816989">
                <a:tc rowSpan="3"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Специализи-рованный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кредитный продукт для </a:t>
                      </a:r>
                      <a:r>
                        <a:rPr lang="ru-RU" alt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с/х 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кооперативов</a:t>
                      </a:r>
                      <a:endParaRPr lang="en-US" alt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Проведение сезонных работ, пополнение оборотных средств для финансирования иных текущих затрат.</a:t>
                      </a: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50 млн. 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рублей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года</a:t>
                      </a: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9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залогового обеспечения не требуется (только </a:t>
                      </a:r>
                      <a:r>
                        <a:rPr lang="ru-RU" sz="9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sz="9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</a:t>
                      </a:r>
                      <a:r>
                        <a:rPr lang="ru-RU" sz="9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членов кооператива)</a:t>
                      </a:r>
                      <a:endParaRPr lang="ru-RU" sz="9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</a:pPr>
                      <a:endParaRPr lang="ru-RU" sz="9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  <a:tr h="1168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Приобретение основных средств: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техники, в том числе б/у;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оборудования;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земельных участков с/х назначения.</a:t>
                      </a: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933853">
                <a:tc vMerge="1"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05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10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9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Предоставление залогового обеспечения не требуется.</a:t>
                      </a:r>
                      <a:endParaRPr lang="ru-RU" sz="90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9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 24 месяцев.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9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Бланк до 25%.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9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Собственное участие заемщика за счет средств гранта.</a:t>
                      </a:r>
                    </a:p>
                  </a:txBody>
                  <a:tcPr marL="53917" marR="53917" marT="0" marB="0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634425" y="947047"/>
          <a:ext cx="6753383" cy="39871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48115"/>
                <a:gridCol w="1141771"/>
                <a:gridCol w="845757"/>
                <a:gridCol w="816020"/>
                <a:gridCol w="917782"/>
                <a:gridCol w="1883938"/>
              </a:tblGrid>
              <a:tr h="383232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Вид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продукта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Целевое назначение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Особенности и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преимущества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0812" y="6376164"/>
            <a:ext cx="7318160" cy="3498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</a:t>
            </a:r>
            <a:r>
              <a:rPr lang="ru-RU" sz="9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9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900" i="1" dirty="0"/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8387809" y="1346486"/>
            <a:ext cx="213006" cy="5029677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8683825" y="3268955"/>
            <a:ext cx="1037068" cy="1150087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/>
            <a:r>
              <a:rPr lang="ru-RU" sz="1000" b="1" dirty="0" err="1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Согарантия</a:t>
            </a:r>
            <a:r>
              <a:rPr lang="ru-RU" sz="10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 для с/х кооперативов        АО «Корпорация «МСП» + РГО 75% от суммы кредита</a:t>
            </a:r>
            <a:endParaRPr lang="ru-RU" sz="10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7116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ямоугольник 23"/>
          <p:cNvSpPr/>
          <p:nvPr/>
        </p:nvSpPr>
        <p:spPr>
          <a:xfrm>
            <a:off x="7125352" y="354230"/>
            <a:ext cx="2040537" cy="424089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30236" y="277484"/>
            <a:ext cx="7397983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Развитие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мес.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945948401"/>
              </p:ext>
            </p:extLst>
          </p:nvPr>
        </p:nvGraphicFramePr>
        <p:xfrm>
          <a:off x="1970300" y="1102444"/>
          <a:ext cx="7641842" cy="158133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996729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164511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57848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Гранты </a:t>
                      </a:r>
                      <a:r>
                        <a:rPr lang="ru-RU" sz="10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развитие материально-технической 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базы </a:t>
                      </a:r>
                      <a:r>
                        <a:rPr lang="ru-RU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сельскохозяйственного </a:t>
                      </a: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потребительского</a:t>
                      </a:r>
                      <a:r>
                        <a:rPr lang="ru-RU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кооператива: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kern="1200" dirty="0" smtClean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строительство, реконструкцию или модернизацию производственных объектов;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приобретение и монтаж оборудования и техники для производственных объектов, оснащения лабораторий производственного контроля качества и безопасности продукции;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приобретение специализированного транспорта;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уплату части взносов по договорам лизинга </a:t>
                      </a:r>
                      <a:r>
                        <a:rPr lang="ru-RU" sz="800" b="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(не более 8 процентов общей стоимости предметов лизинга)</a:t>
                      </a:r>
                    </a:p>
                  </a:txBody>
                  <a:tcPr marL="71889" marR="71889" marT="36287" marB="36287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ru-RU" sz="11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70 млн. рублей</a:t>
                      </a:r>
                    </a:p>
                    <a:p>
                      <a:pPr lvl="0" algn="ctr"/>
                      <a:endParaRPr lang="ru-RU" sz="800" b="1" kern="1200" dirty="0" smtClean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l"/>
                      <a:r>
                        <a:rPr lang="ru-RU" sz="8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 до 60 % от суммы проекта –</a:t>
                      </a:r>
                      <a:r>
                        <a:rPr lang="ru-RU" sz="800" b="1" kern="1200" baseline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средства федерального бюджета</a:t>
                      </a:r>
                      <a:endParaRPr lang="ru-RU" sz="8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lvl="0" algn="ctr"/>
                      <a:endParaRPr lang="ru-RU" sz="800" b="1" kern="1200" dirty="0" smtClean="0">
                        <a:solidFill>
                          <a:schemeClr val="bg1">
                            <a:lumMod val="50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- до 40 % от суммы проекта - собственные средства кооперативов, </a:t>
                      </a:r>
                      <a:r>
                        <a:rPr lang="ru-RU" sz="800" b="1" kern="1200" noProof="0" dirty="0" smtClean="0">
                          <a:solidFill>
                            <a:schemeClr val="bg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из них часть затрат (не более 20%) может быть обеспечена за счет средств субъекта РФ.</a:t>
                      </a:r>
                    </a:p>
                  </a:txBody>
                  <a:tcPr marL="71889" marR="71889" marT="36287" marB="36287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52236" y="1425308"/>
            <a:ext cx="1396026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300" b="1" dirty="0" smtClean="0">
                <a:solidFill>
                  <a:srgbClr val="0070C0"/>
                </a:solidFill>
              </a:rPr>
              <a:t>Минсельхоз</a:t>
            </a:r>
          </a:p>
          <a:p>
            <a:pPr algn="r"/>
            <a:r>
              <a:rPr lang="ru-RU" sz="1300" b="1" dirty="0" smtClean="0">
                <a:solidFill>
                  <a:srgbClr val="0070C0"/>
                </a:solidFill>
              </a:rPr>
              <a:t>России</a:t>
            </a:r>
            <a:endParaRPr lang="ru-RU" sz="1300" b="1" dirty="0">
              <a:solidFill>
                <a:srgbClr val="0070C0"/>
              </a:solidFill>
            </a:endParaRPr>
          </a:p>
          <a:p>
            <a:pPr algn="r"/>
            <a:r>
              <a:rPr lang="ru-RU" sz="1300" b="1" dirty="0">
                <a:solidFill>
                  <a:srgbClr val="0070C0"/>
                </a:solidFill>
              </a:rPr>
              <a:t>  </a:t>
            </a:r>
            <a:r>
              <a:rPr lang="ru-RU" sz="1100" dirty="0">
                <a:solidFill>
                  <a:srgbClr val="0070C0"/>
                </a:solidFill>
              </a:rPr>
              <a:t>субсидирование</a:t>
            </a:r>
            <a:endParaRPr lang="ru-RU" sz="1300" dirty="0">
              <a:solidFill>
                <a:srgbClr val="0070C0"/>
              </a:solidFill>
            </a:endParaRPr>
          </a:p>
        </p:txBody>
      </p:sp>
      <p:sp>
        <p:nvSpPr>
          <p:cNvPr id="30" name="L-Shape 10"/>
          <p:cNvSpPr/>
          <p:nvPr/>
        </p:nvSpPr>
        <p:spPr>
          <a:xfrm rot="13701821">
            <a:off x="1478022" y="1606089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429684096"/>
              </p:ext>
            </p:extLst>
          </p:nvPr>
        </p:nvGraphicFramePr>
        <p:xfrm>
          <a:off x="1970301" y="2897668"/>
          <a:ext cx="6008738" cy="2356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0396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118765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49546">
                  <a:extLst>
                    <a:ext uri="{9D8B030D-6E8A-4147-A177-3AD203B41FA5}">
                      <a16:colId xmlns:a16="http://schemas.microsoft.com/office/drawing/2014/main" xmlns="" val="2423533658"/>
                    </a:ext>
                  </a:extLst>
                </a:gridCol>
                <a:gridCol w="909987">
                  <a:extLst>
                    <a:ext uri="{9D8B030D-6E8A-4147-A177-3AD203B41FA5}">
                      <a16:colId xmlns:a16="http://schemas.microsoft.com/office/drawing/2014/main" xmlns="" val="1229482924"/>
                    </a:ext>
                  </a:extLst>
                </a:gridCol>
                <a:gridCol w="2001159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1093324" rtl="0" eaLnBrk="1" latinLnBrk="0" hangingPunct="1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000" b="1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000" b="1" kern="12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2335462659"/>
                  </a:ext>
                </a:extLst>
              </a:tr>
            </a:tbl>
          </a:graphicData>
        </a:graphic>
      </p:graphicFrame>
      <p:sp>
        <p:nvSpPr>
          <p:cNvPr id="31" name="Прямоугольник 30"/>
          <p:cNvSpPr/>
          <p:nvPr/>
        </p:nvSpPr>
        <p:spPr>
          <a:xfrm>
            <a:off x="-225168" y="3652462"/>
            <a:ext cx="1776493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 smtClean="0">
                <a:solidFill>
                  <a:srgbClr val="0070C0"/>
                </a:solidFill>
              </a:rPr>
              <a:t>Росагролизинг</a:t>
            </a: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33" name="L-Shape 10"/>
          <p:cNvSpPr/>
          <p:nvPr/>
        </p:nvSpPr>
        <p:spPr>
          <a:xfrm rot="13701821">
            <a:off x="1451397" y="3842105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34" name="Таблица 3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18280548"/>
              </p:ext>
            </p:extLst>
          </p:nvPr>
        </p:nvGraphicFramePr>
        <p:xfrm>
          <a:off x="1970301" y="3161180"/>
          <a:ext cx="6008738" cy="1569799"/>
        </p:xfrm>
        <a:graphic>
          <a:graphicData uri="http://schemas.openxmlformats.org/drawingml/2006/table">
            <a:tbl>
              <a:tblPr/>
              <a:tblGrid>
                <a:gridCol w="10947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75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867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62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41513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6979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ЛОЯЛЬНОСТИ «НАДЕЖНЫЙ ПАРТНЕР»</a:t>
                      </a:r>
                      <a:endParaRPr lang="ru-RU" sz="80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10-15%)</a:t>
                      </a:r>
                      <a:endParaRPr lang="ru-RU" sz="800" b="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10 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 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i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(не более срока полезного использования)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8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1093324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Лизингополучатели с действующими &gt;1 года договорами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 своевременностью оплаты лизинговых платежей &gt; 90%.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Периодичность оплаты – квартальная.</a:t>
                      </a:r>
                    </a:p>
                    <a:p>
                      <a:pPr marL="0" algn="l" defTabSz="1093324" rtl="0" eaLnBrk="1" fontAlgn="ctr" latinLnBrk="0" hangingPunct="1"/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graphicFrame>
        <p:nvGraphicFramePr>
          <p:cNvPr id="35" name="Таблица 3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88166765"/>
              </p:ext>
            </p:extLst>
          </p:nvPr>
        </p:nvGraphicFramePr>
        <p:xfrm>
          <a:off x="1970301" y="4780861"/>
          <a:ext cx="6008738" cy="1581370"/>
        </p:xfrm>
        <a:graphic>
          <a:graphicData uri="http://schemas.openxmlformats.org/drawingml/2006/table">
            <a:tbl>
              <a:tblPr/>
              <a:tblGrid>
                <a:gridCol w="109061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736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7484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55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5038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581370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57069" marR="57069" marT="28824" marB="2882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8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8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15%)</a:t>
                      </a:r>
                      <a:endParaRPr lang="ru-RU" sz="8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более 12 месяцев по состоянию на дату обращения в РЛК 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6" name="L-Shape 10"/>
          <p:cNvSpPr/>
          <p:nvPr/>
        </p:nvSpPr>
        <p:spPr>
          <a:xfrm rot="13701821">
            <a:off x="1451397" y="5472392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38" name="TextBox 37"/>
          <p:cNvSpPr txBox="1"/>
          <p:nvPr/>
        </p:nvSpPr>
        <p:spPr>
          <a:xfrm>
            <a:off x="8271783" y="5240237"/>
            <a:ext cx="1340359" cy="673033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Возможно поручительство РГО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39" name="Правая фигурная скобка 38"/>
          <p:cNvSpPr/>
          <p:nvPr/>
        </p:nvSpPr>
        <p:spPr>
          <a:xfrm>
            <a:off x="8014892" y="4799287"/>
            <a:ext cx="213006" cy="1562945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cxnSp>
        <p:nvCxnSpPr>
          <p:cNvPr id="40" name="Прямая соединительная линия 39"/>
          <p:cNvCxnSpPr/>
          <p:nvPr/>
        </p:nvCxnSpPr>
        <p:spPr>
          <a:xfrm>
            <a:off x="207994" y="4750313"/>
            <a:ext cx="940414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единительная линия 42"/>
          <p:cNvCxnSpPr/>
          <p:nvPr/>
        </p:nvCxnSpPr>
        <p:spPr>
          <a:xfrm>
            <a:off x="281456" y="2779317"/>
            <a:ext cx="940414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ямоугольник 43"/>
          <p:cNvSpPr/>
          <p:nvPr/>
        </p:nvSpPr>
        <p:spPr>
          <a:xfrm>
            <a:off x="-422373" y="5306269"/>
            <a:ext cx="1970635" cy="706844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400" b="1" dirty="0">
                <a:solidFill>
                  <a:srgbClr val="0070C0"/>
                </a:solidFill>
              </a:rPr>
              <a:t>   компании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7728" y="6559423"/>
            <a:ext cx="6779356" cy="2113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 Запуск </a:t>
            </a:r>
            <a:r>
              <a:rPr lang="ru-RU" sz="900" i="1" dirty="0"/>
              <a:t>программы льготного лизинга для сельхозкооперативов планируется </a:t>
            </a:r>
            <a:r>
              <a:rPr lang="ru-RU" sz="900" i="1" dirty="0" smtClean="0"/>
              <a:t>в мае 2018г.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3980360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Прямоугольник 55"/>
          <p:cNvSpPr/>
          <p:nvPr/>
        </p:nvSpPr>
        <p:spPr>
          <a:xfrm>
            <a:off x="1700461" y="1812575"/>
            <a:ext cx="6505079" cy="257535"/>
          </a:xfrm>
          <a:prstGeom prst="rect">
            <a:avLst/>
          </a:prstGeom>
        </p:spPr>
        <p:txBody>
          <a:bodyPr wrap="square" lIns="72164" tIns="36082" rIns="72164" bIns="36082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59859">
              <a:defRPr/>
            </a:pPr>
            <a:r>
              <a:rPr lang="ru-RU" sz="12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ПРОГРАММА АО </a:t>
            </a:r>
            <a:r>
              <a:rPr lang="ru-RU" sz="1200" b="1" dirty="0" smtClean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«РОСАГРОЛИЗИНГ» </a:t>
            </a:r>
            <a:r>
              <a:rPr lang="ru-RU" sz="1200" b="1" dirty="0">
                <a:solidFill>
                  <a:sysClr val="windowText" lastClr="000000">
                    <a:lumMod val="65000"/>
                    <a:lumOff val="35000"/>
                  </a:sysClr>
                </a:solidFill>
                <a:latin typeface="Calibri" panose="020F0502020204030204"/>
              </a:rPr>
              <a:t>ПО РАЗВИТИЮ СЕЛЬХОЗКООПЕРАЦИИ</a:t>
            </a:r>
          </a:p>
        </p:txBody>
      </p:sp>
      <p:grpSp>
        <p:nvGrpSpPr>
          <p:cNvPr id="57" name="Группа 56"/>
          <p:cNvGrpSpPr/>
          <p:nvPr/>
        </p:nvGrpSpPr>
        <p:grpSpPr>
          <a:xfrm>
            <a:off x="664179" y="2209134"/>
            <a:ext cx="1940943" cy="3968677"/>
            <a:chOff x="1097708" y="2842665"/>
            <a:chExt cx="1943191" cy="3399219"/>
          </a:xfrm>
        </p:grpSpPr>
        <p:grpSp>
          <p:nvGrpSpPr>
            <p:cNvPr id="58" name="Group 2"/>
            <p:cNvGrpSpPr>
              <a:grpSpLocks/>
            </p:cNvGrpSpPr>
            <p:nvPr/>
          </p:nvGrpSpPr>
          <p:grpSpPr bwMode="auto">
            <a:xfrm>
              <a:off x="1097708" y="2853868"/>
              <a:ext cx="1943191" cy="3388016"/>
              <a:chOff x="0" y="-225"/>
              <a:chExt cx="2304" cy="4923"/>
            </a:xfrm>
          </p:grpSpPr>
          <p:sp>
            <p:nvSpPr>
              <p:cNvPr id="65" name="Rectangle 3"/>
              <p:cNvSpPr>
                <a:spLocks/>
              </p:cNvSpPr>
              <p:nvPr/>
            </p:nvSpPr>
            <p:spPr bwMode="auto">
              <a:xfrm>
                <a:off x="12" y="-225"/>
                <a:ext cx="2280" cy="689"/>
              </a:xfrm>
              <a:prstGeom prst="rect">
                <a:avLst/>
              </a:pr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6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17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7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9859">
                  <a:defRPr/>
                </a:pPr>
                <a:endParaRPr lang="en-U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68" name="Rectangle 7"/>
              <p:cNvSpPr>
                <a:spLocks/>
              </p:cNvSpPr>
              <p:nvPr/>
            </p:nvSpPr>
            <p:spPr bwMode="auto">
              <a:xfrm>
                <a:off x="12" y="3838"/>
                <a:ext cx="2280" cy="860"/>
              </a:xfrm>
              <a:prstGeom prst="rect">
                <a:avLst/>
              </a:prstGeom>
              <a:gradFill flip="none" rotWithShape="1">
                <a:gsLst>
                  <a:gs pos="0">
                    <a:srgbClr val="5B9BD5">
                      <a:lumMod val="67000"/>
                    </a:srgbClr>
                  </a:gs>
                  <a:gs pos="48000">
                    <a:srgbClr val="5B9BD5">
                      <a:lumMod val="97000"/>
                      <a:lumOff val="3000"/>
                    </a:srgbClr>
                  </a:gs>
                  <a:gs pos="100000">
                    <a:srgbClr val="5B9BD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59" name="Прямоугольник 58"/>
            <p:cNvSpPr/>
            <p:nvPr/>
          </p:nvSpPr>
          <p:spPr>
            <a:xfrm>
              <a:off x="1107827" y="2842665"/>
              <a:ext cx="1922949" cy="553590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59859">
                <a:defRPr/>
              </a:pPr>
              <a:r>
                <a:rPr lang="ru-RU" sz="1200" dirty="0">
                  <a:solidFill>
                    <a:sysClr val="window" lastClr="FFFFFF"/>
                  </a:solidFill>
                  <a:latin typeface="Calibri" panose="020F0502020204030204"/>
                </a:rPr>
                <a:t>ОСНАЩЕНИЕ МАШИННО-ТЕХНОЛОГИЧЕСКИХ КОМПАНИЙ</a:t>
              </a:r>
              <a:endParaRPr lang="en-US" sz="1200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pic>
          <p:nvPicPr>
            <p:cNvPr id="60" name="Picture 4" descr="C:\Users\eyudin\Desktop\outline-tractor-clipart-free-clip-art-images.jp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duotone>
                <a:srgbClr val="E7E6E6">
                  <a:shade val="45000"/>
                  <a:satMod val="135000"/>
                </a:srgbClr>
                <a:prstClr val="white"/>
              </a:duotone>
              <a:lum bright="40000"/>
            </a:blip>
            <a:srcRect/>
            <a:stretch>
              <a:fillRect/>
            </a:stretch>
          </p:blipFill>
          <p:spPr bwMode="auto">
            <a:xfrm>
              <a:off x="1791731" y="3405479"/>
              <a:ext cx="555143" cy="378428"/>
            </a:xfrm>
            <a:prstGeom prst="rect">
              <a:avLst/>
            </a:prstGeom>
            <a:noFill/>
          </p:spPr>
        </p:pic>
        <p:grpSp>
          <p:nvGrpSpPr>
            <p:cNvPr id="61" name="Group 140"/>
            <p:cNvGrpSpPr/>
            <p:nvPr/>
          </p:nvGrpSpPr>
          <p:grpSpPr>
            <a:xfrm>
              <a:off x="1131175" y="4238755"/>
              <a:ext cx="1876253" cy="1203800"/>
              <a:chOff x="1201207" y="947223"/>
              <a:chExt cx="2880994" cy="1203781"/>
            </a:xfrm>
          </p:grpSpPr>
          <p:sp>
            <p:nvSpPr>
              <p:cNvPr id="63" name="Text Placeholder 3"/>
              <p:cNvSpPr txBox="1">
                <a:spLocks/>
              </p:cNvSpPr>
              <p:nvPr/>
            </p:nvSpPr>
            <p:spPr>
              <a:xfrm>
                <a:off x="1268714" y="947223"/>
                <a:ext cx="2727947" cy="144986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9859">
                  <a:spcBef>
                    <a:spcPct val="20000"/>
                  </a:spcBef>
                  <a:defRPr/>
                </a:pPr>
                <a:r>
                  <a:rPr lang="ru-RU" sz="1100" b="1" dirty="0">
                    <a:solidFill>
                      <a:srgbClr val="5B9BD5">
                        <a:lumMod val="75000"/>
                      </a:srgbClr>
                    </a:solidFill>
                    <a:latin typeface="Calibri" panose="020F0502020204030204"/>
                  </a:rPr>
                  <a:t>ТЕХНИЧЕСКОЕ ОБЕСПЕЧЕНИЕ</a:t>
                </a:r>
                <a:endParaRPr lang="en-US" sz="1100" b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64" name="Text Placeholder 3"/>
              <p:cNvSpPr txBox="1">
                <a:spLocks/>
              </p:cNvSpPr>
              <p:nvPr/>
            </p:nvSpPr>
            <p:spPr>
              <a:xfrm>
                <a:off x="1201207" y="1281090"/>
                <a:ext cx="2880994" cy="869914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МТК способны оказывать весь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спектр услуг по предпосевной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обработке, севу и уборке урожая, а также транспортировке готовой</a:t>
                </a:r>
                <a:r>
                  <a:rPr lang="en-US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 </a:t>
                </a:r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сельхозпродукции</a:t>
                </a:r>
                <a:endParaRPr lang="en-US" sz="11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2" name="Text Placeholder 3"/>
            <p:cNvSpPr txBox="1">
              <a:spLocks/>
            </p:cNvSpPr>
            <p:nvPr/>
          </p:nvSpPr>
          <p:spPr>
            <a:xfrm>
              <a:off x="1676518" y="5711702"/>
              <a:ext cx="720583" cy="461325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9859">
                <a:spcBef>
                  <a:spcPct val="20000"/>
                </a:spcBef>
                <a:defRPr/>
              </a:pPr>
              <a:r>
                <a:rPr lang="ru-RU" sz="3200" dirty="0">
                  <a:solidFill>
                    <a:sysClr val="window" lastClr="FFFFFF"/>
                  </a:solidFill>
                  <a:latin typeface="Calibri" panose="020F0502020204030204"/>
                </a:rPr>
                <a:t>8</a:t>
              </a:r>
              <a:r>
                <a:rPr lang="ru-RU" sz="3500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1700" dirty="0">
                  <a:solidFill>
                    <a:sysClr val="window" lastClr="FFFFFF"/>
                  </a:solidFill>
                  <a:latin typeface="Calibri" panose="020F0502020204030204"/>
                </a:rPr>
                <a:t>МТК</a:t>
              </a:r>
              <a:endParaRPr lang="en-US" sz="1700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69" name="Группа 68"/>
          <p:cNvGrpSpPr/>
          <p:nvPr/>
        </p:nvGrpSpPr>
        <p:grpSpPr>
          <a:xfrm>
            <a:off x="2837221" y="2218191"/>
            <a:ext cx="1940945" cy="3982795"/>
            <a:chOff x="3677554" y="2852069"/>
            <a:chExt cx="1943191" cy="3414168"/>
          </a:xfrm>
        </p:grpSpPr>
        <p:grpSp>
          <p:nvGrpSpPr>
            <p:cNvPr id="70" name="Group 2"/>
            <p:cNvGrpSpPr>
              <a:grpSpLocks/>
            </p:cNvGrpSpPr>
            <p:nvPr/>
          </p:nvGrpSpPr>
          <p:grpSpPr bwMode="auto">
            <a:xfrm>
              <a:off x="3677554" y="2852069"/>
              <a:ext cx="1943191" cy="3414168"/>
              <a:chOff x="0" y="-238"/>
              <a:chExt cx="2304" cy="4961"/>
            </a:xfrm>
          </p:grpSpPr>
          <p:sp>
            <p:nvSpPr>
              <p:cNvPr id="122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3" name="Rectangle 3"/>
              <p:cNvSpPr>
                <a:spLocks/>
              </p:cNvSpPr>
              <p:nvPr/>
            </p:nvSpPr>
            <p:spPr bwMode="auto">
              <a:xfrm>
                <a:off x="12" y="-238"/>
                <a:ext cx="2280" cy="702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4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9859">
                  <a:defRPr/>
                </a:pPr>
                <a:endParaRPr lang="en-U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25" name="Rectangle 7"/>
              <p:cNvSpPr>
                <a:spLocks/>
              </p:cNvSpPr>
              <p:nvPr/>
            </p:nvSpPr>
            <p:spPr bwMode="auto">
              <a:xfrm>
                <a:off x="0" y="3850"/>
                <a:ext cx="2280" cy="873"/>
              </a:xfrm>
              <a:prstGeom prst="rect">
                <a:avLst/>
              </a:prstGeom>
              <a:gradFill flip="none" rotWithShape="1">
                <a:gsLst>
                  <a:gs pos="0">
                    <a:srgbClr val="A5A5A5">
                      <a:lumMod val="67000"/>
                    </a:srgbClr>
                  </a:gs>
                  <a:gs pos="48000">
                    <a:srgbClr val="A5A5A5">
                      <a:lumMod val="97000"/>
                      <a:lumOff val="3000"/>
                    </a:srgbClr>
                  </a:gs>
                  <a:gs pos="100000">
                    <a:srgbClr val="A5A5A5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71" name="Прямоугольник 70"/>
            <p:cNvSpPr/>
            <p:nvPr/>
          </p:nvSpPr>
          <p:spPr>
            <a:xfrm>
              <a:off x="3678150" y="2878042"/>
              <a:ext cx="1901549" cy="395753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89980" algn="ctr" defTabSz="1087192" fontAlgn="ctr"/>
              <a:r>
                <a:rPr lang="ru-RU" sz="1200" dirty="0">
                  <a:solidFill>
                    <a:sysClr val="window" lastClr="FFFFFF"/>
                  </a:solidFill>
                  <a:latin typeface="Calibri" panose="020F0502020204030204"/>
                </a:rPr>
                <a:t>ЛИЗИНГ ЭЛЕВАТОРНОГО ОБОРУДОВАНИЯ</a:t>
              </a:r>
            </a:p>
          </p:txBody>
        </p:sp>
        <p:pic>
          <p:nvPicPr>
            <p:cNvPr id="72" name="Picture 8" descr="Картинки по запросу силос клипарт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srgbClr val="E7E6E6">
                  <a:shade val="45000"/>
                  <a:satMod val="135000"/>
                </a:srgbClr>
                <a:prstClr val="white"/>
              </a:duotone>
              <a:lum bright="40000"/>
            </a:blip>
            <a:srcRect b="4525"/>
            <a:stretch>
              <a:fillRect/>
            </a:stretch>
          </p:blipFill>
          <p:spPr bwMode="auto">
            <a:xfrm>
              <a:off x="4462592" y="3428399"/>
              <a:ext cx="332663" cy="440614"/>
            </a:xfrm>
            <a:prstGeom prst="rect">
              <a:avLst/>
            </a:prstGeom>
            <a:noFill/>
          </p:spPr>
        </p:pic>
        <p:grpSp>
          <p:nvGrpSpPr>
            <p:cNvPr id="73" name="Group 136"/>
            <p:cNvGrpSpPr/>
            <p:nvPr/>
          </p:nvGrpSpPr>
          <p:grpSpPr>
            <a:xfrm>
              <a:off x="3715309" y="4188869"/>
              <a:ext cx="1844137" cy="1112393"/>
              <a:chOff x="1312611" y="929318"/>
              <a:chExt cx="2709323" cy="1112386"/>
            </a:xfrm>
          </p:grpSpPr>
          <p:sp>
            <p:nvSpPr>
              <p:cNvPr id="75" name="Text Placeholder 3"/>
              <p:cNvSpPr txBox="1">
                <a:spLocks/>
              </p:cNvSpPr>
              <p:nvPr/>
            </p:nvSpPr>
            <p:spPr>
              <a:xfrm>
                <a:off x="1363807" y="929318"/>
                <a:ext cx="2658127" cy="290193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spcBef>
                    <a:spcPct val="20000"/>
                  </a:spcBef>
                  <a:defRPr/>
                </a:pPr>
                <a:r>
                  <a:rPr lang="ru-RU" sz="1100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ИНФРАСТРУКТУРА </a:t>
                </a:r>
                <a:br>
                  <a:rPr lang="ru-RU" sz="1100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</a:br>
                <a:r>
                  <a:rPr lang="ru-RU" sz="1100" b="1" dirty="0">
                    <a:solidFill>
                      <a:sysClr val="windowText" lastClr="000000">
                        <a:lumMod val="65000"/>
                        <a:lumOff val="35000"/>
                      </a:sysClr>
                    </a:solidFill>
                    <a:latin typeface="Calibri" panose="020F0502020204030204"/>
                  </a:rPr>
                  <a:t>ХРАНЕНИЯ</a:t>
                </a:r>
                <a:endParaRPr lang="en-US" sz="1100" b="1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Calibri" panose="020F0502020204030204"/>
                </a:endParaRPr>
              </a:p>
            </p:txBody>
          </p:sp>
          <p:sp>
            <p:nvSpPr>
              <p:cNvPr id="76" name="Text Placeholder 3"/>
              <p:cNvSpPr txBox="1">
                <a:spLocks/>
              </p:cNvSpPr>
              <p:nvPr/>
            </p:nvSpPr>
            <p:spPr>
              <a:xfrm>
                <a:off x="1312611" y="1316162"/>
                <a:ext cx="2697422" cy="725542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Элеваторы обеспечивают прием, доработку, сушку и сохранность зерна для реализации на наиболее</a:t>
                </a:r>
              </a:p>
              <a:p>
                <a:pPr algn="ctr"/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выгодных условиях</a:t>
                </a:r>
              </a:p>
            </p:txBody>
          </p:sp>
        </p:grpSp>
        <p:sp>
          <p:nvSpPr>
            <p:cNvPr id="74" name="Text Placeholder 3"/>
            <p:cNvSpPr txBox="1">
              <a:spLocks/>
            </p:cNvSpPr>
            <p:nvPr/>
          </p:nvSpPr>
          <p:spPr>
            <a:xfrm>
              <a:off x="4143829" y="5712572"/>
              <a:ext cx="1068835" cy="461711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9859">
                <a:defRPr/>
              </a:pPr>
              <a:r>
                <a:rPr lang="ru-RU" sz="3200" dirty="0">
                  <a:solidFill>
                    <a:sysClr val="window" lastClr="FFFFFF"/>
                  </a:solidFill>
                  <a:latin typeface="Calibri" panose="020F0502020204030204"/>
                </a:rPr>
                <a:t>90</a:t>
              </a:r>
              <a:r>
                <a:rPr lang="ru-RU" sz="3500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1700" dirty="0">
                  <a:solidFill>
                    <a:sysClr val="window" lastClr="FFFFFF"/>
                  </a:solidFill>
                  <a:latin typeface="Calibri" panose="020F0502020204030204"/>
                </a:rPr>
                <a:t>ТЫС.Т</a:t>
              </a:r>
              <a:endParaRPr lang="en-US" sz="1700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</p:grpSp>
      <p:grpSp>
        <p:nvGrpSpPr>
          <p:cNvPr id="126" name="Группа 125"/>
          <p:cNvGrpSpPr/>
          <p:nvPr/>
        </p:nvGrpSpPr>
        <p:grpSpPr>
          <a:xfrm>
            <a:off x="5010276" y="2204438"/>
            <a:ext cx="1940946" cy="4015690"/>
            <a:chOff x="6200181" y="2836196"/>
            <a:chExt cx="1981889" cy="3453442"/>
          </a:xfrm>
        </p:grpSpPr>
        <p:grpSp>
          <p:nvGrpSpPr>
            <p:cNvPr id="127" name="Group 2"/>
            <p:cNvGrpSpPr>
              <a:grpSpLocks/>
            </p:cNvGrpSpPr>
            <p:nvPr/>
          </p:nvGrpSpPr>
          <p:grpSpPr bwMode="auto">
            <a:xfrm>
              <a:off x="6238879" y="2842434"/>
              <a:ext cx="1943191" cy="3447204"/>
              <a:chOff x="0" y="-252"/>
              <a:chExt cx="2304" cy="5009"/>
            </a:xfrm>
          </p:grpSpPr>
          <p:sp>
            <p:nvSpPr>
              <p:cNvPr id="134" name="Rectangle 3"/>
              <p:cNvSpPr>
                <a:spLocks/>
              </p:cNvSpPr>
              <p:nvPr/>
            </p:nvSpPr>
            <p:spPr bwMode="auto">
              <a:xfrm>
                <a:off x="12" y="-252"/>
                <a:ext cx="2280" cy="716"/>
              </a:xfrm>
              <a:prstGeom prst="rect">
                <a:avLst/>
              </a:pr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5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6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9859">
                  <a:defRPr/>
                </a:pPr>
                <a:endParaRPr lang="en-U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37" name="Rectangle 7"/>
              <p:cNvSpPr>
                <a:spLocks/>
              </p:cNvSpPr>
              <p:nvPr/>
            </p:nvSpPr>
            <p:spPr bwMode="auto">
              <a:xfrm>
                <a:off x="12" y="3857"/>
                <a:ext cx="2280" cy="900"/>
              </a:xfrm>
              <a:prstGeom prst="rect">
                <a:avLst/>
              </a:prstGeom>
              <a:gradFill flip="none" rotWithShape="1">
                <a:gsLst>
                  <a:gs pos="0">
                    <a:srgbClr val="70AD47">
                      <a:lumMod val="67000"/>
                    </a:srgbClr>
                  </a:gs>
                  <a:gs pos="48000">
                    <a:srgbClr val="70AD47">
                      <a:lumMod val="97000"/>
                      <a:lumOff val="3000"/>
                    </a:srgbClr>
                  </a:gs>
                  <a:gs pos="100000">
                    <a:srgbClr val="70AD47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128" name="Прямоугольник 127"/>
            <p:cNvSpPr/>
            <p:nvPr/>
          </p:nvSpPr>
          <p:spPr>
            <a:xfrm>
              <a:off x="6200181" y="2836196"/>
              <a:ext cx="1952716" cy="55583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59859">
                <a:defRPr/>
              </a:pPr>
              <a:r>
                <a:rPr lang="ru-RU" sz="1200" dirty="0">
                  <a:solidFill>
                    <a:sysClr val="window" lastClr="FFFFFF"/>
                  </a:solidFill>
                  <a:latin typeface="Calibri" panose="020F0502020204030204"/>
                </a:rPr>
                <a:t>ЛИЗИНГ ПЕРЕРАБАТЫВАЮЩЕГО ОБОРУДОВАНИЯ</a:t>
              </a:r>
              <a:endParaRPr lang="en-US" sz="1200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129" name="Group 148"/>
            <p:cNvGrpSpPr/>
            <p:nvPr/>
          </p:nvGrpSpPr>
          <p:grpSpPr>
            <a:xfrm>
              <a:off x="6223892" y="4197407"/>
              <a:ext cx="1905293" cy="1107691"/>
              <a:chOff x="1176865" y="1026915"/>
              <a:chExt cx="2860650" cy="1007262"/>
            </a:xfrm>
          </p:grpSpPr>
          <p:sp>
            <p:nvSpPr>
              <p:cNvPr id="132" name="Text Placeholder 3"/>
              <p:cNvSpPr txBox="1">
                <a:spLocks/>
              </p:cNvSpPr>
              <p:nvPr/>
            </p:nvSpPr>
            <p:spPr>
              <a:xfrm>
                <a:off x="1831460" y="1026915"/>
                <a:ext cx="1781729" cy="264755"/>
              </a:xfrm>
              <a:prstGeom prst="rect">
                <a:avLst/>
              </a:prstGeom>
            </p:spPr>
            <p:txBody>
              <a:bodyPr wrap="non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spcBef>
                    <a:spcPct val="20000"/>
                  </a:spcBef>
                  <a:defRPr/>
                </a:pPr>
                <a:r>
                  <a:rPr lang="ru-RU" sz="1100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ИНФРАСТРУКТУРА </a:t>
                </a:r>
                <a:br>
                  <a:rPr lang="ru-RU" sz="1100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</a:br>
                <a:r>
                  <a:rPr lang="ru-RU" sz="1100" b="1" dirty="0">
                    <a:solidFill>
                      <a:srgbClr val="70AD47">
                        <a:lumMod val="75000"/>
                      </a:srgbClr>
                    </a:solidFill>
                    <a:latin typeface="Calibri" panose="020F0502020204030204"/>
                  </a:rPr>
                  <a:t>ПЕРЕРАБОТКИ</a:t>
                </a:r>
                <a:endParaRPr lang="en-US" sz="1100" b="1" dirty="0">
                  <a:solidFill>
                    <a:srgbClr val="70AD47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133" name="Text Placeholder 3"/>
              <p:cNvSpPr txBox="1">
                <a:spLocks/>
              </p:cNvSpPr>
              <p:nvPr/>
            </p:nvSpPr>
            <p:spPr>
              <a:xfrm>
                <a:off x="1176865" y="1372289"/>
                <a:ext cx="2860650" cy="661888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en-US"/>
                </a:defPPr>
                <a:lvl1pPr marL="0" algn="ctr" defTabSz="914400" eaLnBrk="1" latinLnBrk="0" hangingPunct="1">
                  <a:defRPr sz="1400">
                    <a:solidFill>
                      <a:sysClr val="windowText" lastClr="000000"/>
                    </a:solidFill>
                    <a:latin typeface="Calibri" panose="020F0502020204030204"/>
                    <a:cs typeface="+mn-cs"/>
                  </a:defRPr>
                </a:lvl1pPr>
                <a:lvl2pPr marL="457200" defTabSz="914400" eaLnBrk="1" latinLnBrk="0" hangingPunct="1">
                  <a:defRPr sz="1800">
                    <a:latin typeface="+mn-lt"/>
                    <a:cs typeface="+mn-cs"/>
                  </a:defRPr>
                </a:lvl2pPr>
                <a:lvl3pPr marL="914400" defTabSz="914400" eaLnBrk="1" latinLnBrk="0" hangingPunct="1">
                  <a:defRPr sz="1800">
                    <a:latin typeface="+mn-lt"/>
                    <a:cs typeface="+mn-cs"/>
                  </a:defRPr>
                </a:lvl3pPr>
                <a:lvl4pPr marL="1371600" defTabSz="914400" eaLnBrk="1" latinLnBrk="0" hangingPunct="1">
                  <a:defRPr sz="1800">
                    <a:latin typeface="+mn-lt"/>
                    <a:cs typeface="+mn-cs"/>
                  </a:defRPr>
                </a:lvl4pPr>
                <a:lvl5pPr marL="1828800" defTabSz="914400" eaLnBrk="1" latinLnBrk="0" hangingPunct="1">
                  <a:defRPr sz="1800">
                    <a:latin typeface="+mn-lt"/>
                    <a:cs typeface="+mn-cs"/>
                  </a:defRPr>
                </a:lvl5pPr>
                <a:lvl6pPr marL="2286000" defTabSz="914400">
                  <a:defRPr sz="1800">
                    <a:latin typeface="+mn-lt"/>
                    <a:cs typeface="+mn-cs"/>
                  </a:defRPr>
                </a:lvl6pPr>
                <a:lvl7pPr marL="2743200" defTabSz="914400">
                  <a:defRPr sz="1800">
                    <a:latin typeface="+mn-lt"/>
                    <a:cs typeface="+mn-cs"/>
                  </a:defRPr>
                </a:lvl7pPr>
                <a:lvl8pPr marL="3200400" defTabSz="914400">
                  <a:defRPr sz="1800">
                    <a:latin typeface="+mn-lt"/>
                    <a:cs typeface="+mn-cs"/>
                  </a:defRPr>
                </a:lvl8pPr>
                <a:lvl9pPr marL="3657600" defTabSz="914400">
                  <a:defRPr sz="1800">
                    <a:latin typeface="+mn-lt"/>
                    <a:cs typeface="+mn-cs"/>
                  </a:defRPr>
                </a:lvl9pPr>
              </a:lstStyle>
              <a:p>
                <a:r>
                  <a:rPr lang="ru-RU" sz="1100" dirty="0"/>
                  <a:t>Развитие перерабатывающего</a:t>
                </a:r>
              </a:p>
              <a:p>
                <a:r>
                  <a:rPr lang="ru-RU" sz="1100" dirty="0"/>
                  <a:t>производства способствует</a:t>
                </a:r>
              </a:p>
              <a:p>
                <a:r>
                  <a:rPr lang="ru-RU" sz="1100" dirty="0"/>
                  <a:t>повышению уровня товарности и доходности кооперативов и фермеров</a:t>
                </a:r>
                <a:endParaRPr lang="en-US" sz="1100" dirty="0"/>
              </a:p>
            </p:txBody>
          </p:sp>
        </p:grpSp>
        <p:sp>
          <p:nvSpPr>
            <p:cNvPr id="130" name="Text Placeholder 3"/>
            <p:cNvSpPr txBox="1">
              <a:spLocks/>
            </p:cNvSpPr>
            <p:nvPr/>
          </p:nvSpPr>
          <p:spPr>
            <a:xfrm>
              <a:off x="6451919" y="5736074"/>
              <a:ext cx="1379575" cy="463197"/>
            </a:xfrm>
            <a:prstGeom prst="rect">
              <a:avLst/>
            </a:prstGeom>
          </p:spPr>
          <p:txBody>
            <a:bodyPr wrap="none" lIns="0" tIns="0" rIns="0" bIns="0" anchor="b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659859">
                <a:defRPr/>
              </a:pPr>
              <a:r>
                <a:rPr lang="ru-RU" sz="3200" dirty="0">
                  <a:solidFill>
                    <a:sysClr val="window" lastClr="FFFFFF"/>
                  </a:solidFill>
                  <a:latin typeface="Calibri" panose="020F0502020204030204"/>
                </a:rPr>
                <a:t>24</a:t>
              </a:r>
              <a:r>
                <a:rPr lang="ru-RU" sz="3500" dirty="0">
                  <a:solidFill>
                    <a:sysClr val="window" lastClr="FFFFFF"/>
                  </a:solidFill>
                  <a:latin typeface="Calibri" panose="020F0502020204030204"/>
                </a:rPr>
                <a:t> </a:t>
              </a:r>
              <a:r>
                <a:rPr lang="ru-RU" sz="1700" dirty="0">
                  <a:solidFill>
                    <a:sysClr val="window" lastClr="FFFFFF"/>
                  </a:solidFill>
                  <a:latin typeface="Calibri" panose="020F0502020204030204"/>
                </a:rPr>
                <a:t>ПРОЕКТА</a:t>
              </a:r>
              <a:endParaRPr lang="en-US" sz="1700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sp>
          <p:nvSpPr>
            <p:cNvPr id="131" name="Freeform 101"/>
            <p:cNvSpPr>
              <a:spLocks noEditPoints="1"/>
            </p:cNvSpPr>
            <p:nvPr/>
          </p:nvSpPr>
          <p:spPr bwMode="auto">
            <a:xfrm>
              <a:off x="6942539" y="3417703"/>
              <a:ext cx="468000" cy="367592"/>
            </a:xfrm>
            <a:custGeom>
              <a:avLst/>
              <a:gdLst>
                <a:gd name="T0" fmla="*/ 133841 w 68"/>
                <a:gd name="T1" fmla="*/ 123371 h 63"/>
                <a:gd name="T2" fmla="*/ 140704 w 68"/>
                <a:gd name="T3" fmla="*/ 150787 h 63"/>
                <a:gd name="T4" fmla="*/ 120113 w 68"/>
                <a:gd name="T5" fmla="*/ 171349 h 63"/>
                <a:gd name="T6" fmla="*/ 92659 w 68"/>
                <a:gd name="T7" fmla="*/ 181630 h 63"/>
                <a:gd name="T8" fmla="*/ 61773 w 68"/>
                <a:gd name="T9" fmla="*/ 181630 h 63"/>
                <a:gd name="T10" fmla="*/ 37750 w 68"/>
                <a:gd name="T11" fmla="*/ 171349 h 63"/>
                <a:gd name="T12" fmla="*/ 13727 w 68"/>
                <a:gd name="T13" fmla="*/ 150787 h 63"/>
                <a:gd name="T14" fmla="*/ 20591 w 68"/>
                <a:gd name="T15" fmla="*/ 123371 h 63"/>
                <a:gd name="T16" fmla="*/ 0 w 68"/>
                <a:gd name="T17" fmla="*/ 95956 h 63"/>
                <a:gd name="T18" fmla="*/ 24023 w 68"/>
                <a:gd name="T19" fmla="*/ 78821 h 63"/>
                <a:gd name="T20" fmla="*/ 13727 w 68"/>
                <a:gd name="T21" fmla="*/ 61686 h 63"/>
                <a:gd name="T22" fmla="*/ 51477 w 68"/>
                <a:gd name="T23" fmla="*/ 54832 h 63"/>
                <a:gd name="T24" fmla="*/ 65204 w 68"/>
                <a:gd name="T25" fmla="*/ 27416 h 63"/>
                <a:gd name="T26" fmla="*/ 96091 w 68"/>
                <a:gd name="T27" fmla="*/ 51405 h 63"/>
                <a:gd name="T28" fmla="*/ 120113 w 68"/>
                <a:gd name="T29" fmla="*/ 41124 h 63"/>
                <a:gd name="T30" fmla="*/ 140704 w 68"/>
                <a:gd name="T31" fmla="*/ 65113 h 63"/>
                <a:gd name="T32" fmla="*/ 154431 w 68"/>
                <a:gd name="T33" fmla="*/ 92529 h 63"/>
                <a:gd name="T34" fmla="*/ 78932 w 68"/>
                <a:gd name="T35" fmla="*/ 75394 h 63"/>
                <a:gd name="T36" fmla="*/ 109818 w 68"/>
                <a:gd name="T37" fmla="*/ 106237 h 63"/>
                <a:gd name="T38" fmla="*/ 216204 w 68"/>
                <a:gd name="T39" fmla="*/ 54832 h 63"/>
                <a:gd name="T40" fmla="*/ 219636 w 68"/>
                <a:gd name="T41" fmla="*/ 82248 h 63"/>
                <a:gd name="T42" fmla="*/ 188749 w 68"/>
                <a:gd name="T43" fmla="*/ 75394 h 63"/>
                <a:gd name="T44" fmla="*/ 157863 w 68"/>
                <a:gd name="T45" fmla="*/ 82248 h 63"/>
                <a:gd name="T46" fmla="*/ 157863 w 68"/>
                <a:gd name="T47" fmla="*/ 54832 h 63"/>
                <a:gd name="T48" fmla="*/ 157863 w 68"/>
                <a:gd name="T49" fmla="*/ 30843 h 63"/>
                <a:gd name="T50" fmla="*/ 157863 w 68"/>
                <a:gd name="T51" fmla="*/ 6854 h 63"/>
                <a:gd name="T52" fmla="*/ 188749 w 68"/>
                <a:gd name="T53" fmla="*/ 13708 h 63"/>
                <a:gd name="T54" fmla="*/ 202477 w 68"/>
                <a:gd name="T55" fmla="*/ 0 h 63"/>
                <a:gd name="T56" fmla="*/ 212772 w 68"/>
                <a:gd name="T57" fmla="*/ 23989 h 63"/>
                <a:gd name="T58" fmla="*/ 233363 w 68"/>
                <a:gd name="T59" fmla="*/ 51405 h 63"/>
                <a:gd name="T60" fmla="*/ 212772 w 68"/>
                <a:gd name="T61" fmla="*/ 188484 h 63"/>
                <a:gd name="T62" fmla="*/ 202477 w 68"/>
                <a:gd name="T63" fmla="*/ 215900 h 63"/>
                <a:gd name="T64" fmla="*/ 185318 w 68"/>
                <a:gd name="T65" fmla="*/ 202192 h 63"/>
                <a:gd name="T66" fmla="*/ 154431 w 68"/>
                <a:gd name="T67" fmla="*/ 205619 h 63"/>
                <a:gd name="T68" fmla="*/ 140704 w 68"/>
                <a:gd name="T69" fmla="*/ 178203 h 63"/>
                <a:gd name="T70" fmla="*/ 161295 w 68"/>
                <a:gd name="T71" fmla="*/ 150787 h 63"/>
                <a:gd name="T72" fmla="*/ 171590 w 68"/>
                <a:gd name="T73" fmla="*/ 123371 h 63"/>
                <a:gd name="T74" fmla="*/ 192181 w 68"/>
                <a:gd name="T75" fmla="*/ 137079 h 63"/>
                <a:gd name="T76" fmla="*/ 219636 w 68"/>
                <a:gd name="T77" fmla="*/ 133652 h 63"/>
                <a:gd name="T78" fmla="*/ 216204 w 68"/>
                <a:gd name="T79" fmla="*/ 157641 h 63"/>
                <a:gd name="T80" fmla="*/ 188749 w 68"/>
                <a:gd name="T81" fmla="*/ 27416 h 63"/>
                <a:gd name="T82" fmla="*/ 202477 w 68"/>
                <a:gd name="T83" fmla="*/ 44551 h 63"/>
                <a:gd name="T84" fmla="*/ 171590 w 68"/>
                <a:gd name="T85" fmla="*/ 167922 h 63"/>
                <a:gd name="T86" fmla="*/ 188749 w 68"/>
                <a:gd name="T87" fmla="*/ 154214 h 6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68" h="63">
                  <a:moveTo>
                    <a:pt x="45" y="35"/>
                  </a:moveTo>
                  <a:cubicBezTo>
                    <a:pt x="45" y="35"/>
                    <a:pt x="45" y="36"/>
                    <a:pt x="45" y="36"/>
                  </a:cubicBezTo>
                  <a:cubicBezTo>
                    <a:pt x="39" y="36"/>
                    <a:pt x="39" y="36"/>
                    <a:pt x="39" y="36"/>
                  </a:cubicBezTo>
                  <a:cubicBezTo>
                    <a:pt x="39" y="37"/>
                    <a:pt x="38" y="38"/>
                    <a:pt x="38" y="39"/>
                  </a:cubicBezTo>
                  <a:cubicBezTo>
                    <a:pt x="39" y="41"/>
                    <a:pt x="40" y="42"/>
                    <a:pt x="41" y="43"/>
                  </a:cubicBezTo>
                  <a:cubicBezTo>
                    <a:pt x="41" y="43"/>
                    <a:pt x="41" y="44"/>
                    <a:pt x="41" y="44"/>
                  </a:cubicBezTo>
                  <a:cubicBezTo>
                    <a:pt x="41" y="44"/>
                    <a:pt x="41" y="44"/>
                    <a:pt x="41" y="45"/>
                  </a:cubicBezTo>
                  <a:cubicBezTo>
                    <a:pt x="40" y="46"/>
                    <a:pt x="36" y="50"/>
                    <a:pt x="35" y="50"/>
                  </a:cubicBezTo>
                  <a:cubicBezTo>
                    <a:pt x="35" y="50"/>
                    <a:pt x="35" y="50"/>
                    <a:pt x="35" y="50"/>
                  </a:cubicBezTo>
                  <a:cubicBezTo>
                    <a:pt x="31" y="47"/>
                    <a:pt x="31" y="47"/>
                    <a:pt x="31" y="47"/>
                  </a:cubicBezTo>
                  <a:cubicBezTo>
                    <a:pt x="30" y="47"/>
                    <a:pt x="29" y="47"/>
                    <a:pt x="28" y="48"/>
                  </a:cubicBezTo>
                  <a:cubicBezTo>
                    <a:pt x="28" y="49"/>
                    <a:pt x="27" y="51"/>
                    <a:pt x="27" y="53"/>
                  </a:cubicBezTo>
                  <a:cubicBezTo>
                    <a:pt x="27" y="54"/>
                    <a:pt x="26" y="54"/>
                    <a:pt x="26" y="54"/>
                  </a:cubicBezTo>
                  <a:cubicBezTo>
                    <a:pt x="19" y="54"/>
                    <a:pt x="19" y="54"/>
                    <a:pt x="19" y="54"/>
                  </a:cubicBezTo>
                  <a:cubicBezTo>
                    <a:pt x="19" y="54"/>
                    <a:pt x="18" y="54"/>
                    <a:pt x="18" y="53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7"/>
                    <a:pt x="16" y="47"/>
                    <a:pt x="15" y="47"/>
                  </a:cubicBezTo>
                  <a:cubicBezTo>
                    <a:pt x="11" y="50"/>
                    <a:pt x="11" y="50"/>
                    <a:pt x="11" y="50"/>
                  </a:cubicBezTo>
                  <a:cubicBezTo>
                    <a:pt x="10" y="50"/>
                    <a:pt x="10" y="50"/>
                    <a:pt x="10" y="50"/>
                  </a:cubicBezTo>
                  <a:cubicBezTo>
                    <a:pt x="10" y="50"/>
                    <a:pt x="9" y="50"/>
                    <a:pt x="9" y="50"/>
                  </a:cubicBezTo>
                  <a:cubicBezTo>
                    <a:pt x="8" y="49"/>
                    <a:pt x="4" y="45"/>
                    <a:pt x="4" y="44"/>
                  </a:cubicBezTo>
                  <a:cubicBezTo>
                    <a:pt x="4" y="44"/>
                    <a:pt x="4" y="44"/>
                    <a:pt x="4" y="43"/>
                  </a:cubicBezTo>
                  <a:cubicBezTo>
                    <a:pt x="5" y="42"/>
                    <a:pt x="6" y="41"/>
                    <a:pt x="7" y="39"/>
                  </a:cubicBezTo>
                  <a:cubicBezTo>
                    <a:pt x="7" y="38"/>
                    <a:pt x="6" y="37"/>
                    <a:pt x="6" y="36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0" y="35"/>
                    <a:pt x="0" y="35"/>
                    <a:pt x="0" y="34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7"/>
                    <a:pt x="0" y="27"/>
                    <a:pt x="1" y="27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5"/>
                    <a:pt x="7" y="24"/>
                    <a:pt x="7" y="23"/>
                  </a:cubicBezTo>
                  <a:cubicBezTo>
                    <a:pt x="6" y="22"/>
                    <a:pt x="5" y="20"/>
                    <a:pt x="4" y="19"/>
                  </a:cubicBezTo>
                  <a:cubicBezTo>
                    <a:pt x="4" y="19"/>
                    <a:pt x="4" y="19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5" y="17"/>
                    <a:pt x="9" y="12"/>
                    <a:pt x="10" y="12"/>
                  </a:cubicBezTo>
                  <a:cubicBezTo>
                    <a:pt x="10" y="12"/>
                    <a:pt x="10" y="12"/>
                    <a:pt x="11" y="13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5"/>
                    <a:pt x="16" y="15"/>
                    <a:pt x="17" y="15"/>
                  </a:cubicBezTo>
                  <a:cubicBezTo>
                    <a:pt x="18" y="13"/>
                    <a:pt x="18" y="11"/>
                    <a:pt x="18" y="9"/>
                  </a:cubicBezTo>
                  <a:cubicBezTo>
                    <a:pt x="18" y="9"/>
                    <a:pt x="19" y="8"/>
                    <a:pt x="19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7" y="9"/>
                    <a:pt x="27" y="9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9" y="15"/>
                    <a:pt x="30" y="15"/>
                    <a:pt x="31" y="16"/>
                  </a:cubicBezTo>
                  <a:cubicBezTo>
                    <a:pt x="35" y="13"/>
                    <a:pt x="35" y="13"/>
                    <a:pt x="35" y="13"/>
                  </a:cubicBezTo>
                  <a:cubicBezTo>
                    <a:pt x="35" y="12"/>
                    <a:pt x="35" y="12"/>
                    <a:pt x="35" y="12"/>
                  </a:cubicBezTo>
                  <a:cubicBezTo>
                    <a:pt x="36" y="12"/>
                    <a:pt x="36" y="12"/>
                    <a:pt x="36" y="13"/>
                  </a:cubicBezTo>
                  <a:cubicBezTo>
                    <a:pt x="37" y="13"/>
                    <a:pt x="41" y="17"/>
                    <a:pt x="41" y="18"/>
                  </a:cubicBezTo>
                  <a:cubicBezTo>
                    <a:pt x="41" y="19"/>
                    <a:pt x="41" y="19"/>
                    <a:pt x="41" y="19"/>
                  </a:cubicBezTo>
                  <a:cubicBezTo>
                    <a:pt x="40" y="20"/>
                    <a:pt x="39" y="22"/>
                    <a:pt x="38" y="23"/>
                  </a:cubicBezTo>
                  <a:cubicBezTo>
                    <a:pt x="38" y="24"/>
                    <a:pt x="39" y="25"/>
                    <a:pt x="39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8"/>
                  </a:cubicBezTo>
                  <a:lnTo>
                    <a:pt x="45" y="35"/>
                  </a:lnTo>
                  <a:close/>
                  <a:moveTo>
                    <a:pt x="23" y="22"/>
                  </a:moveTo>
                  <a:cubicBezTo>
                    <a:pt x="18" y="22"/>
                    <a:pt x="13" y="26"/>
                    <a:pt x="13" y="31"/>
                  </a:cubicBezTo>
                  <a:cubicBezTo>
                    <a:pt x="13" y="36"/>
                    <a:pt x="18" y="40"/>
                    <a:pt x="23" y="40"/>
                  </a:cubicBezTo>
                  <a:cubicBezTo>
                    <a:pt x="28" y="40"/>
                    <a:pt x="32" y="36"/>
                    <a:pt x="32" y="31"/>
                  </a:cubicBezTo>
                  <a:cubicBezTo>
                    <a:pt x="32" y="26"/>
                    <a:pt x="28" y="22"/>
                    <a:pt x="23" y="22"/>
                  </a:cubicBezTo>
                  <a:close/>
                  <a:moveTo>
                    <a:pt x="68" y="15"/>
                  </a:moveTo>
                  <a:cubicBezTo>
                    <a:pt x="68" y="16"/>
                    <a:pt x="64" y="16"/>
                    <a:pt x="63" y="16"/>
                  </a:cubicBezTo>
                  <a:cubicBezTo>
                    <a:pt x="63" y="17"/>
                    <a:pt x="62" y="18"/>
                    <a:pt x="62" y="18"/>
                  </a:cubicBezTo>
                  <a:cubicBezTo>
                    <a:pt x="62" y="19"/>
                    <a:pt x="64" y="23"/>
                    <a:pt x="64" y="23"/>
                  </a:cubicBezTo>
                  <a:cubicBezTo>
                    <a:pt x="64" y="23"/>
                    <a:pt x="64" y="23"/>
                    <a:pt x="64" y="24"/>
                  </a:cubicBezTo>
                  <a:cubicBezTo>
                    <a:pt x="63" y="24"/>
                    <a:pt x="59" y="26"/>
                    <a:pt x="59" y="26"/>
                  </a:cubicBezTo>
                  <a:cubicBezTo>
                    <a:pt x="59" y="26"/>
                    <a:pt x="56" y="22"/>
                    <a:pt x="56" y="22"/>
                  </a:cubicBezTo>
                  <a:cubicBezTo>
                    <a:pt x="55" y="22"/>
                    <a:pt x="55" y="22"/>
                    <a:pt x="55" y="22"/>
                  </a:cubicBezTo>
                  <a:cubicBezTo>
                    <a:pt x="54" y="22"/>
                    <a:pt x="54" y="22"/>
                    <a:pt x="54" y="22"/>
                  </a:cubicBezTo>
                  <a:cubicBezTo>
                    <a:pt x="53" y="22"/>
                    <a:pt x="50" y="26"/>
                    <a:pt x="50" y="26"/>
                  </a:cubicBezTo>
                  <a:cubicBezTo>
                    <a:pt x="50" y="26"/>
                    <a:pt x="46" y="24"/>
                    <a:pt x="46" y="24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23"/>
                    <a:pt x="47" y="19"/>
                    <a:pt x="47" y="18"/>
                  </a:cubicBezTo>
                  <a:cubicBezTo>
                    <a:pt x="47" y="18"/>
                    <a:pt x="46" y="17"/>
                    <a:pt x="46" y="16"/>
                  </a:cubicBezTo>
                  <a:cubicBezTo>
                    <a:pt x="45" y="16"/>
                    <a:pt x="41" y="16"/>
                    <a:pt x="41" y="15"/>
                  </a:cubicBezTo>
                  <a:cubicBezTo>
                    <a:pt x="41" y="10"/>
                    <a:pt x="41" y="10"/>
                    <a:pt x="41" y="10"/>
                  </a:cubicBezTo>
                  <a:cubicBezTo>
                    <a:pt x="41" y="10"/>
                    <a:pt x="45" y="9"/>
                    <a:pt x="46" y="9"/>
                  </a:cubicBezTo>
                  <a:cubicBezTo>
                    <a:pt x="46" y="9"/>
                    <a:pt x="47" y="8"/>
                    <a:pt x="47" y="7"/>
                  </a:cubicBezTo>
                  <a:cubicBezTo>
                    <a:pt x="47" y="7"/>
                    <a:pt x="45" y="3"/>
                    <a:pt x="45" y="2"/>
                  </a:cubicBezTo>
                  <a:cubicBezTo>
                    <a:pt x="45" y="2"/>
                    <a:pt x="45" y="2"/>
                    <a:pt x="46" y="2"/>
                  </a:cubicBezTo>
                  <a:cubicBezTo>
                    <a:pt x="46" y="2"/>
                    <a:pt x="50" y="0"/>
                    <a:pt x="50" y="0"/>
                  </a:cubicBezTo>
                  <a:cubicBezTo>
                    <a:pt x="50" y="0"/>
                    <a:pt x="53" y="3"/>
                    <a:pt x="54" y="4"/>
                  </a:cubicBezTo>
                  <a:cubicBezTo>
                    <a:pt x="54" y="4"/>
                    <a:pt x="54" y="4"/>
                    <a:pt x="55" y="4"/>
                  </a:cubicBezTo>
                  <a:cubicBezTo>
                    <a:pt x="55" y="4"/>
                    <a:pt x="55" y="4"/>
                    <a:pt x="56" y="4"/>
                  </a:cubicBezTo>
                  <a:cubicBezTo>
                    <a:pt x="57" y="2"/>
                    <a:pt x="58" y="1"/>
                    <a:pt x="59" y="0"/>
                  </a:cubicBezTo>
                  <a:cubicBezTo>
                    <a:pt x="59" y="0"/>
                    <a:pt x="59" y="0"/>
                    <a:pt x="59" y="0"/>
                  </a:cubicBezTo>
                  <a:cubicBezTo>
                    <a:pt x="59" y="0"/>
                    <a:pt x="63" y="2"/>
                    <a:pt x="64" y="2"/>
                  </a:cubicBezTo>
                  <a:cubicBezTo>
                    <a:pt x="64" y="2"/>
                    <a:pt x="64" y="2"/>
                    <a:pt x="64" y="2"/>
                  </a:cubicBezTo>
                  <a:cubicBezTo>
                    <a:pt x="64" y="3"/>
                    <a:pt x="62" y="7"/>
                    <a:pt x="62" y="7"/>
                  </a:cubicBezTo>
                  <a:cubicBezTo>
                    <a:pt x="62" y="8"/>
                    <a:pt x="63" y="9"/>
                    <a:pt x="63" y="9"/>
                  </a:cubicBezTo>
                  <a:cubicBezTo>
                    <a:pt x="64" y="9"/>
                    <a:pt x="68" y="10"/>
                    <a:pt x="68" y="10"/>
                  </a:cubicBezTo>
                  <a:lnTo>
                    <a:pt x="68" y="15"/>
                  </a:lnTo>
                  <a:close/>
                  <a:moveTo>
                    <a:pt x="68" y="52"/>
                  </a:moveTo>
                  <a:cubicBezTo>
                    <a:pt x="68" y="52"/>
                    <a:pt x="64" y="53"/>
                    <a:pt x="63" y="53"/>
                  </a:cubicBezTo>
                  <a:cubicBezTo>
                    <a:pt x="63" y="54"/>
                    <a:pt x="62" y="54"/>
                    <a:pt x="62" y="55"/>
                  </a:cubicBezTo>
                  <a:cubicBezTo>
                    <a:pt x="62" y="56"/>
                    <a:pt x="64" y="59"/>
                    <a:pt x="64" y="60"/>
                  </a:cubicBezTo>
                  <a:cubicBezTo>
                    <a:pt x="64" y="60"/>
                    <a:pt x="64" y="60"/>
                    <a:pt x="64" y="60"/>
                  </a:cubicBezTo>
                  <a:cubicBezTo>
                    <a:pt x="63" y="60"/>
                    <a:pt x="59" y="63"/>
                    <a:pt x="59" y="63"/>
                  </a:cubicBezTo>
                  <a:cubicBezTo>
                    <a:pt x="59" y="63"/>
                    <a:pt x="56" y="59"/>
                    <a:pt x="56" y="59"/>
                  </a:cubicBezTo>
                  <a:cubicBezTo>
                    <a:pt x="55" y="59"/>
                    <a:pt x="55" y="59"/>
                    <a:pt x="55" y="59"/>
                  </a:cubicBezTo>
                  <a:cubicBezTo>
                    <a:pt x="54" y="59"/>
                    <a:pt x="54" y="59"/>
                    <a:pt x="54" y="59"/>
                  </a:cubicBezTo>
                  <a:cubicBezTo>
                    <a:pt x="53" y="59"/>
                    <a:pt x="50" y="63"/>
                    <a:pt x="50" y="63"/>
                  </a:cubicBezTo>
                  <a:cubicBezTo>
                    <a:pt x="50" y="63"/>
                    <a:pt x="46" y="60"/>
                    <a:pt x="46" y="60"/>
                  </a:cubicBezTo>
                  <a:cubicBezTo>
                    <a:pt x="45" y="60"/>
                    <a:pt x="45" y="60"/>
                    <a:pt x="45" y="60"/>
                  </a:cubicBezTo>
                  <a:cubicBezTo>
                    <a:pt x="45" y="59"/>
                    <a:pt x="47" y="56"/>
                    <a:pt x="47" y="55"/>
                  </a:cubicBezTo>
                  <a:cubicBezTo>
                    <a:pt x="47" y="54"/>
                    <a:pt x="46" y="54"/>
                    <a:pt x="46" y="53"/>
                  </a:cubicBezTo>
                  <a:cubicBezTo>
                    <a:pt x="45" y="53"/>
                    <a:pt x="41" y="52"/>
                    <a:pt x="41" y="52"/>
                  </a:cubicBezTo>
                  <a:cubicBezTo>
                    <a:pt x="41" y="47"/>
                    <a:pt x="41" y="47"/>
                    <a:pt x="41" y="47"/>
                  </a:cubicBezTo>
                  <a:cubicBezTo>
                    <a:pt x="41" y="46"/>
                    <a:pt x="45" y="46"/>
                    <a:pt x="46" y="46"/>
                  </a:cubicBezTo>
                  <a:cubicBezTo>
                    <a:pt x="46" y="45"/>
                    <a:pt x="47" y="45"/>
                    <a:pt x="47" y="44"/>
                  </a:cubicBezTo>
                  <a:cubicBezTo>
                    <a:pt x="47" y="43"/>
                    <a:pt x="45" y="40"/>
                    <a:pt x="45" y="39"/>
                  </a:cubicBezTo>
                  <a:cubicBezTo>
                    <a:pt x="45" y="39"/>
                    <a:pt x="45" y="39"/>
                    <a:pt x="46" y="39"/>
                  </a:cubicBezTo>
                  <a:cubicBezTo>
                    <a:pt x="46" y="39"/>
                    <a:pt x="50" y="36"/>
                    <a:pt x="50" y="36"/>
                  </a:cubicBezTo>
                  <a:cubicBezTo>
                    <a:pt x="50" y="36"/>
                    <a:pt x="53" y="40"/>
                    <a:pt x="54" y="40"/>
                  </a:cubicBezTo>
                  <a:cubicBezTo>
                    <a:pt x="54" y="40"/>
                    <a:pt x="54" y="40"/>
                    <a:pt x="55" y="40"/>
                  </a:cubicBezTo>
                  <a:cubicBezTo>
                    <a:pt x="55" y="40"/>
                    <a:pt x="55" y="40"/>
                    <a:pt x="56" y="40"/>
                  </a:cubicBezTo>
                  <a:cubicBezTo>
                    <a:pt x="57" y="39"/>
                    <a:pt x="58" y="38"/>
                    <a:pt x="59" y="36"/>
                  </a:cubicBezTo>
                  <a:cubicBezTo>
                    <a:pt x="59" y="36"/>
                    <a:pt x="59" y="36"/>
                    <a:pt x="59" y="36"/>
                  </a:cubicBezTo>
                  <a:cubicBezTo>
                    <a:pt x="59" y="36"/>
                    <a:pt x="63" y="39"/>
                    <a:pt x="64" y="39"/>
                  </a:cubicBezTo>
                  <a:cubicBezTo>
                    <a:pt x="64" y="39"/>
                    <a:pt x="64" y="39"/>
                    <a:pt x="64" y="39"/>
                  </a:cubicBezTo>
                  <a:cubicBezTo>
                    <a:pt x="64" y="40"/>
                    <a:pt x="62" y="43"/>
                    <a:pt x="62" y="44"/>
                  </a:cubicBezTo>
                  <a:cubicBezTo>
                    <a:pt x="62" y="45"/>
                    <a:pt x="63" y="45"/>
                    <a:pt x="63" y="46"/>
                  </a:cubicBezTo>
                  <a:cubicBezTo>
                    <a:pt x="64" y="46"/>
                    <a:pt x="68" y="46"/>
                    <a:pt x="68" y="47"/>
                  </a:cubicBezTo>
                  <a:lnTo>
                    <a:pt x="68" y="52"/>
                  </a:lnTo>
                  <a:close/>
                  <a:moveTo>
                    <a:pt x="55" y="8"/>
                  </a:moveTo>
                  <a:cubicBezTo>
                    <a:pt x="52" y="8"/>
                    <a:pt x="50" y="10"/>
                    <a:pt x="50" y="13"/>
                  </a:cubicBezTo>
                  <a:cubicBezTo>
                    <a:pt x="50" y="15"/>
                    <a:pt x="52" y="17"/>
                    <a:pt x="55" y="17"/>
                  </a:cubicBezTo>
                  <a:cubicBezTo>
                    <a:pt x="57" y="17"/>
                    <a:pt x="59" y="15"/>
                    <a:pt x="59" y="13"/>
                  </a:cubicBezTo>
                  <a:cubicBezTo>
                    <a:pt x="59" y="10"/>
                    <a:pt x="57" y="8"/>
                    <a:pt x="55" y="8"/>
                  </a:cubicBezTo>
                  <a:close/>
                  <a:moveTo>
                    <a:pt x="55" y="45"/>
                  </a:moveTo>
                  <a:cubicBezTo>
                    <a:pt x="52" y="45"/>
                    <a:pt x="50" y="47"/>
                    <a:pt x="50" y="49"/>
                  </a:cubicBezTo>
                  <a:cubicBezTo>
                    <a:pt x="50" y="52"/>
                    <a:pt x="52" y="54"/>
                    <a:pt x="55" y="54"/>
                  </a:cubicBezTo>
                  <a:cubicBezTo>
                    <a:pt x="57" y="54"/>
                    <a:pt x="59" y="52"/>
                    <a:pt x="59" y="49"/>
                  </a:cubicBezTo>
                  <a:cubicBezTo>
                    <a:pt x="59" y="47"/>
                    <a:pt x="57" y="45"/>
                    <a:pt x="55" y="45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29929"/>
              <a:endParaRPr lang="ru-RU" sz="2000" dirty="0">
                <a:solidFill>
                  <a:prstClr val="black"/>
                </a:solidFill>
                <a:ea typeface="MS PGothic" pitchFamily="34" charset="-128"/>
              </a:endParaRPr>
            </a:p>
          </p:txBody>
        </p:sp>
      </p:grpSp>
      <p:grpSp>
        <p:nvGrpSpPr>
          <p:cNvPr id="138" name="Группа 137"/>
          <p:cNvGrpSpPr/>
          <p:nvPr/>
        </p:nvGrpSpPr>
        <p:grpSpPr>
          <a:xfrm>
            <a:off x="7183307" y="2196437"/>
            <a:ext cx="1940943" cy="4025191"/>
            <a:chOff x="8875393" y="2831681"/>
            <a:chExt cx="1943192" cy="3455207"/>
          </a:xfrm>
        </p:grpSpPr>
        <p:grpSp>
          <p:nvGrpSpPr>
            <p:cNvPr id="139" name="Group 2"/>
            <p:cNvGrpSpPr>
              <a:grpSpLocks/>
            </p:cNvGrpSpPr>
            <p:nvPr/>
          </p:nvGrpSpPr>
          <p:grpSpPr bwMode="auto">
            <a:xfrm>
              <a:off x="8875394" y="2842434"/>
              <a:ext cx="1943191" cy="3444454"/>
              <a:chOff x="0" y="-252"/>
              <a:chExt cx="2304" cy="5005"/>
            </a:xfrm>
          </p:grpSpPr>
          <p:sp>
            <p:nvSpPr>
              <p:cNvPr id="145" name="Rectangle 3"/>
              <p:cNvSpPr>
                <a:spLocks/>
              </p:cNvSpPr>
              <p:nvPr/>
            </p:nvSpPr>
            <p:spPr bwMode="auto">
              <a:xfrm>
                <a:off x="12" y="-252"/>
                <a:ext cx="2280" cy="716"/>
              </a:xfrm>
              <a:prstGeom prst="rect">
                <a:avLst/>
              </a:pr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12700">
                <a:noFill/>
                <a:miter lim="800000"/>
                <a:headEnd/>
                <a:tailEnd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6" name="Rectangle 4"/>
              <p:cNvSpPr>
                <a:spLocks/>
              </p:cNvSpPr>
              <p:nvPr/>
            </p:nvSpPr>
            <p:spPr bwMode="auto">
              <a:xfrm>
                <a:off x="12" y="460"/>
                <a:ext cx="2280" cy="3863"/>
              </a:xfrm>
              <a:prstGeom prst="rect">
                <a:avLst/>
              </a:prstGeom>
              <a:solidFill>
                <a:srgbClr val="F4F4F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7" name="Freeform 5"/>
              <p:cNvSpPr>
                <a:spLocks/>
              </p:cNvSpPr>
              <p:nvPr/>
            </p:nvSpPr>
            <p:spPr bwMode="auto">
              <a:xfrm>
                <a:off x="0" y="460"/>
                <a:ext cx="2304" cy="1128"/>
              </a:xfrm>
              <a:custGeom>
                <a:avLst/>
                <a:gdLst>
                  <a:gd name="T0" fmla="*/ 0 w 21600"/>
                  <a:gd name="T1" fmla="*/ 0 h 21600"/>
                  <a:gd name="T2" fmla="*/ 13 w 21600"/>
                  <a:gd name="T3" fmla="*/ 3 h 21600"/>
                  <a:gd name="T4" fmla="*/ 26 w 21600"/>
                  <a:gd name="T5" fmla="*/ 0 h 21600"/>
                  <a:gd name="T6" fmla="*/ 13 w 21600"/>
                  <a:gd name="T7" fmla="*/ 0 h 21600"/>
                  <a:gd name="T8" fmla="*/ 0 w 21600"/>
                  <a:gd name="T9" fmla="*/ 0 h 21600"/>
                  <a:gd name="T10" fmla="*/ 0 w 21600"/>
                  <a:gd name="T11" fmla="*/ 0 h 216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21600" h="21600">
                    <a:moveTo>
                      <a:pt x="0" y="46"/>
                    </a:moveTo>
                    <a:lnTo>
                      <a:pt x="10800" y="21600"/>
                    </a:lnTo>
                    <a:lnTo>
                      <a:pt x="21600" y="46"/>
                    </a:lnTo>
                    <a:lnTo>
                      <a:pt x="10800" y="0"/>
                    </a:lnTo>
                    <a:lnTo>
                      <a:pt x="0" y="46"/>
                    </a:lnTo>
                    <a:close/>
                    <a:moveTo>
                      <a:pt x="0" y="46"/>
                    </a:moveTo>
                  </a:path>
                </a:pathLst>
              </a:cu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 w="25400" cap="flat">
                <a:solidFill>
                  <a:sysClr val="windowText" lastClr="000000">
                    <a:alpha val="0"/>
                  </a:sysClr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defTabSz="659859">
                  <a:defRPr/>
                </a:pPr>
                <a:endParaRPr lang="en-U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  <p:sp>
            <p:nvSpPr>
              <p:cNvPr id="148" name="Rectangle 7"/>
              <p:cNvSpPr>
                <a:spLocks/>
              </p:cNvSpPr>
              <p:nvPr/>
            </p:nvSpPr>
            <p:spPr bwMode="auto">
              <a:xfrm>
                <a:off x="12" y="3853"/>
                <a:ext cx="2280" cy="900"/>
              </a:xfrm>
              <a:prstGeom prst="rect">
                <a:avLst/>
              </a:prstGeom>
              <a:gradFill flip="none" rotWithShape="1">
                <a:gsLst>
                  <a:gs pos="0">
                    <a:srgbClr val="ED7D31">
                      <a:lumMod val="67000"/>
                    </a:srgbClr>
                  </a:gs>
                  <a:gs pos="48000">
                    <a:srgbClr val="ED7D31">
                      <a:lumMod val="97000"/>
                      <a:lumOff val="3000"/>
                    </a:srgbClr>
                  </a:gs>
                  <a:gs pos="100000">
                    <a:srgbClr val="ED7D31">
                      <a:lumMod val="60000"/>
                      <a:lumOff val="40000"/>
                    </a:srgbClr>
                  </a:gs>
                </a:gsLst>
                <a:lin ang="16200000" scaled="1"/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xmlns="" w="12700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0" tIns="0" rIns="0" bIns="0"/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defRPr/>
                </a:pPr>
                <a:endParaRPr lang="es-ES" sz="900" dirty="0">
                  <a:solidFill>
                    <a:sysClr val="windowText" lastClr="000000"/>
                  </a:solidFill>
                  <a:latin typeface="Lato Light"/>
                </a:endParaRPr>
              </a:p>
            </p:txBody>
          </p:sp>
        </p:grpSp>
        <p:sp>
          <p:nvSpPr>
            <p:cNvPr id="140" name="Прямоугольник 139"/>
            <p:cNvSpPr/>
            <p:nvPr/>
          </p:nvSpPr>
          <p:spPr>
            <a:xfrm>
              <a:off x="8875393" y="2831681"/>
              <a:ext cx="1933071" cy="554808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659859">
                <a:defRPr/>
              </a:pPr>
              <a:r>
                <a:rPr lang="ru-RU" sz="1200" dirty="0">
                  <a:solidFill>
                    <a:sysClr val="window" lastClr="FFFFFF"/>
                  </a:solidFill>
                  <a:latin typeface="Calibri" panose="020F0502020204030204"/>
                </a:rPr>
                <a:t>ПОСТАВКА ВОСТРЕБОВАННЫХ ПРЕДМЕТОВ ЛИЗИНГА</a:t>
              </a:r>
              <a:endParaRPr lang="en-US" sz="1200" dirty="0">
                <a:solidFill>
                  <a:sysClr val="window" lastClr="FFFFFF"/>
                </a:solidFill>
                <a:latin typeface="Calibri" panose="020F0502020204030204"/>
              </a:endParaRPr>
            </a:p>
          </p:txBody>
        </p:sp>
        <p:grpSp>
          <p:nvGrpSpPr>
            <p:cNvPr id="141" name="Group 148"/>
            <p:cNvGrpSpPr/>
            <p:nvPr/>
          </p:nvGrpSpPr>
          <p:grpSpPr>
            <a:xfrm>
              <a:off x="8885510" y="4181647"/>
              <a:ext cx="1922949" cy="1558024"/>
              <a:chOff x="1133083" y="1101697"/>
              <a:chExt cx="2970230" cy="1558013"/>
            </a:xfrm>
          </p:grpSpPr>
          <p:sp>
            <p:nvSpPr>
              <p:cNvPr id="143" name="Text Placeholder 3"/>
              <p:cNvSpPr txBox="1">
                <a:spLocks/>
              </p:cNvSpPr>
              <p:nvPr/>
            </p:nvSpPr>
            <p:spPr>
              <a:xfrm>
                <a:off x="1133083" y="1101697"/>
                <a:ext cx="2970230" cy="290587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 defTabSz="659859">
                  <a:spcBef>
                    <a:spcPct val="20000"/>
                  </a:spcBef>
                  <a:defRPr/>
                </a:pPr>
                <a:r>
                  <a:rPr lang="ru-RU" sz="1100" b="1" dirty="0">
                    <a:solidFill>
                      <a:srgbClr val="ED7D31">
                        <a:lumMod val="75000"/>
                      </a:srgbClr>
                    </a:solidFill>
                    <a:latin typeface="Calibri" panose="020F0502020204030204"/>
                  </a:rPr>
                  <a:t>ПРОИЗВОДСТВЕННАЯ ИНФРАСТРУКТУРА</a:t>
                </a:r>
                <a:endParaRPr lang="en-US" sz="1100" b="1" dirty="0">
                  <a:solidFill>
                    <a:srgbClr val="ED7D31">
                      <a:lumMod val="75000"/>
                    </a:srgbClr>
                  </a:solidFill>
                  <a:latin typeface="Calibri" panose="020F0502020204030204"/>
                </a:endParaRPr>
              </a:p>
            </p:txBody>
          </p:sp>
          <p:sp>
            <p:nvSpPr>
              <p:cNvPr id="144" name="Text Placeholder 3"/>
              <p:cNvSpPr txBox="1">
                <a:spLocks/>
              </p:cNvSpPr>
              <p:nvPr/>
            </p:nvSpPr>
            <p:spPr>
              <a:xfrm>
                <a:off x="1176103" y="1497265"/>
                <a:ext cx="2927210" cy="1162445"/>
              </a:xfrm>
              <a:prstGeom prst="rect">
                <a:avLst/>
              </a:prstGeom>
            </p:spPr>
            <p:txBody>
              <a:bodyPr wrap="square" lIns="0" tIns="0" rIns="0" bIns="0" anchor="ctr" anchorCtr="0">
                <a:spAutoFit/>
              </a:bodyPr>
              <a:lstStyle>
                <a:defPPr>
                  <a:defRPr lang="ru-RU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Для кооперативов доступен весь спектр сельскохозяйственной и</a:t>
                </a:r>
              </a:p>
              <a:p>
                <a:pPr algn="ctr"/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автомобильной техники,</a:t>
                </a:r>
              </a:p>
              <a:p>
                <a:pPr algn="ctr"/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животноводческого и</a:t>
                </a:r>
              </a:p>
              <a:p>
                <a:pPr algn="ctr"/>
                <a:r>
                  <a:rPr lang="ru-RU" sz="1100" dirty="0">
                    <a:solidFill>
                      <a:sysClr val="windowText" lastClr="000000"/>
                    </a:solidFill>
                    <a:latin typeface="Calibri" panose="020F0502020204030204"/>
                  </a:rPr>
                  <a:t>перерабатывающего оборудования, племенных животных, в </a:t>
                </a:r>
                <a:r>
                  <a:rPr lang="ru-RU" sz="1100" dirty="0" smtClean="0">
                    <a:solidFill>
                      <a:sysClr val="windowText" lastClr="000000"/>
                    </a:solidFill>
                    <a:latin typeface="Calibri" panose="020F0502020204030204"/>
                  </a:rPr>
                  <a:t>том числе пушных</a:t>
                </a:r>
                <a:endParaRPr lang="en-US" sz="1100" dirty="0">
                  <a:solidFill>
                    <a:sysClr val="windowText" lastClr="000000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42" name="Freeform 110"/>
            <p:cNvSpPr>
              <a:spLocks noEditPoints="1"/>
            </p:cNvSpPr>
            <p:nvPr/>
          </p:nvSpPr>
          <p:spPr bwMode="auto">
            <a:xfrm>
              <a:off x="9601900" y="3461728"/>
              <a:ext cx="442356" cy="363459"/>
            </a:xfrm>
            <a:custGeom>
              <a:avLst/>
              <a:gdLst>
                <a:gd name="T0" fmla="*/ 27371 w 58"/>
                <a:gd name="T1" fmla="*/ 34102 h 54"/>
                <a:gd name="T2" fmla="*/ 0 w 58"/>
                <a:gd name="T3" fmla="*/ 34102 h 54"/>
                <a:gd name="T4" fmla="*/ 0 w 58"/>
                <a:gd name="T5" fmla="*/ 17051 h 54"/>
                <a:gd name="T6" fmla="*/ 27371 w 58"/>
                <a:gd name="T7" fmla="*/ 17051 h 54"/>
                <a:gd name="T8" fmla="*/ 27371 w 58"/>
                <a:gd name="T9" fmla="*/ 34102 h 54"/>
                <a:gd name="T10" fmla="*/ 112904 w 58"/>
                <a:gd name="T11" fmla="*/ 102306 h 54"/>
                <a:gd name="T12" fmla="*/ 0 w 58"/>
                <a:gd name="T13" fmla="*/ 102306 h 54"/>
                <a:gd name="T14" fmla="*/ 0 w 58"/>
                <a:gd name="T15" fmla="*/ 85255 h 54"/>
                <a:gd name="T16" fmla="*/ 112904 w 58"/>
                <a:gd name="T17" fmla="*/ 85255 h 54"/>
                <a:gd name="T18" fmla="*/ 112904 w 58"/>
                <a:gd name="T19" fmla="*/ 102306 h 54"/>
                <a:gd name="T20" fmla="*/ 44477 w 58"/>
                <a:gd name="T21" fmla="*/ 167099 h 54"/>
                <a:gd name="T22" fmla="*/ 0 w 58"/>
                <a:gd name="T23" fmla="*/ 167099 h 54"/>
                <a:gd name="T24" fmla="*/ 0 w 58"/>
                <a:gd name="T25" fmla="*/ 150048 h 54"/>
                <a:gd name="T26" fmla="*/ 44477 w 58"/>
                <a:gd name="T27" fmla="*/ 150048 h 54"/>
                <a:gd name="T28" fmla="*/ 44477 w 58"/>
                <a:gd name="T29" fmla="*/ 167099 h 54"/>
                <a:gd name="T30" fmla="*/ 82112 w 58"/>
                <a:gd name="T31" fmla="*/ 10231 h 54"/>
                <a:gd name="T32" fmla="*/ 82112 w 58"/>
                <a:gd name="T33" fmla="*/ 44332 h 54"/>
                <a:gd name="T34" fmla="*/ 75270 w 58"/>
                <a:gd name="T35" fmla="*/ 51153 h 54"/>
                <a:gd name="T36" fmla="*/ 41056 w 58"/>
                <a:gd name="T37" fmla="*/ 51153 h 54"/>
                <a:gd name="T38" fmla="*/ 30792 w 58"/>
                <a:gd name="T39" fmla="*/ 44332 h 54"/>
                <a:gd name="T40" fmla="*/ 30792 w 58"/>
                <a:gd name="T41" fmla="*/ 10231 h 54"/>
                <a:gd name="T42" fmla="*/ 41056 w 58"/>
                <a:gd name="T43" fmla="*/ 0 h 54"/>
                <a:gd name="T44" fmla="*/ 75270 w 58"/>
                <a:gd name="T45" fmla="*/ 0 h 54"/>
                <a:gd name="T46" fmla="*/ 82112 w 58"/>
                <a:gd name="T47" fmla="*/ 10231 h 54"/>
                <a:gd name="T48" fmla="*/ 99219 w 58"/>
                <a:gd name="T49" fmla="*/ 143228 h 54"/>
                <a:gd name="T50" fmla="*/ 99219 w 58"/>
                <a:gd name="T51" fmla="*/ 173919 h 54"/>
                <a:gd name="T52" fmla="*/ 88955 w 58"/>
                <a:gd name="T53" fmla="*/ 184150 h 54"/>
                <a:gd name="T54" fmla="*/ 58163 w 58"/>
                <a:gd name="T55" fmla="*/ 184150 h 54"/>
                <a:gd name="T56" fmla="*/ 47899 w 58"/>
                <a:gd name="T57" fmla="*/ 173919 h 54"/>
                <a:gd name="T58" fmla="*/ 47899 w 58"/>
                <a:gd name="T59" fmla="*/ 143228 h 54"/>
                <a:gd name="T60" fmla="*/ 58163 w 58"/>
                <a:gd name="T61" fmla="*/ 132997 h 54"/>
                <a:gd name="T62" fmla="*/ 88955 w 58"/>
                <a:gd name="T63" fmla="*/ 132997 h 54"/>
                <a:gd name="T64" fmla="*/ 99219 w 58"/>
                <a:gd name="T65" fmla="*/ 143228 h 54"/>
                <a:gd name="T66" fmla="*/ 198438 w 58"/>
                <a:gd name="T67" fmla="*/ 34102 h 54"/>
                <a:gd name="T68" fmla="*/ 85534 w 58"/>
                <a:gd name="T69" fmla="*/ 34102 h 54"/>
                <a:gd name="T70" fmla="*/ 85534 w 58"/>
                <a:gd name="T71" fmla="*/ 17051 h 54"/>
                <a:gd name="T72" fmla="*/ 198438 w 58"/>
                <a:gd name="T73" fmla="*/ 17051 h 54"/>
                <a:gd name="T74" fmla="*/ 198438 w 58"/>
                <a:gd name="T75" fmla="*/ 34102 h 54"/>
                <a:gd name="T76" fmla="*/ 198438 w 58"/>
                <a:gd name="T77" fmla="*/ 167099 h 54"/>
                <a:gd name="T78" fmla="*/ 102640 w 58"/>
                <a:gd name="T79" fmla="*/ 167099 h 54"/>
                <a:gd name="T80" fmla="*/ 102640 w 58"/>
                <a:gd name="T81" fmla="*/ 150048 h 54"/>
                <a:gd name="T82" fmla="*/ 198438 w 58"/>
                <a:gd name="T83" fmla="*/ 150048 h 54"/>
                <a:gd name="T84" fmla="*/ 198438 w 58"/>
                <a:gd name="T85" fmla="*/ 167099 h 54"/>
                <a:gd name="T86" fmla="*/ 164225 w 58"/>
                <a:gd name="T87" fmla="*/ 75024 h 54"/>
                <a:gd name="T88" fmla="*/ 164225 w 58"/>
                <a:gd name="T89" fmla="*/ 109126 h 54"/>
                <a:gd name="T90" fmla="*/ 157382 w 58"/>
                <a:gd name="T91" fmla="*/ 115946 h 54"/>
                <a:gd name="T92" fmla="*/ 123168 w 58"/>
                <a:gd name="T93" fmla="*/ 115946 h 54"/>
                <a:gd name="T94" fmla="*/ 116326 w 58"/>
                <a:gd name="T95" fmla="*/ 109126 h 54"/>
                <a:gd name="T96" fmla="*/ 116326 w 58"/>
                <a:gd name="T97" fmla="*/ 75024 h 54"/>
                <a:gd name="T98" fmla="*/ 123168 w 58"/>
                <a:gd name="T99" fmla="*/ 68204 h 54"/>
                <a:gd name="T100" fmla="*/ 157382 w 58"/>
                <a:gd name="T101" fmla="*/ 68204 h 54"/>
                <a:gd name="T102" fmla="*/ 164225 w 58"/>
                <a:gd name="T103" fmla="*/ 75024 h 54"/>
                <a:gd name="T104" fmla="*/ 198438 w 58"/>
                <a:gd name="T105" fmla="*/ 102306 h 54"/>
                <a:gd name="T106" fmla="*/ 171067 w 58"/>
                <a:gd name="T107" fmla="*/ 102306 h 54"/>
                <a:gd name="T108" fmla="*/ 171067 w 58"/>
                <a:gd name="T109" fmla="*/ 85255 h 54"/>
                <a:gd name="T110" fmla="*/ 198438 w 58"/>
                <a:gd name="T111" fmla="*/ 85255 h 54"/>
                <a:gd name="T112" fmla="*/ 198438 w 58"/>
                <a:gd name="T113" fmla="*/ 102306 h 54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58" h="54">
                  <a:moveTo>
                    <a:pt x="8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8" y="5"/>
                    <a:pt x="8" y="5"/>
                    <a:pt x="8" y="5"/>
                  </a:cubicBezTo>
                  <a:lnTo>
                    <a:pt x="8" y="10"/>
                  </a:lnTo>
                  <a:close/>
                  <a:moveTo>
                    <a:pt x="33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33" y="25"/>
                    <a:pt x="33" y="25"/>
                    <a:pt x="33" y="25"/>
                  </a:cubicBezTo>
                  <a:lnTo>
                    <a:pt x="33" y="30"/>
                  </a:lnTo>
                  <a:close/>
                  <a:moveTo>
                    <a:pt x="13" y="49"/>
                  </a:moveTo>
                  <a:cubicBezTo>
                    <a:pt x="0" y="49"/>
                    <a:pt x="0" y="49"/>
                    <a:pt x="0" y="49"/>
                  </a:cubicBezTo>
                  <a:cubicBezTo>
                    <a:pt x="0" y="44"/>
                    <a:pt x="0" y="44"/>
                    <a:pt x="0" y="44"/>
                  </a:cubicBezTo>
                  <a:cubicBezTo>
                    <a:pt x="13" y="44"/>
                    <a:pt x="13" y="44"/>
                    <a:pt x="13" y="44"/>
                  </a:cubicBezTo>
                  <a:lnTo>
                    <a:pt x="13" y="49"/>
                  </a:lnTo>
                  <a:close/>
                  <a:moveTo>
                    <a:pt x="24" y="3"/>
                  </a:moveTo>
                  <a:cubicBezTo>
                    <a:pt x="24" y="13"/>
                    <a:pt x="24" y="13"/>
                    <a:pt x="24" y="13"/>
                  </a:cubicBezTo>
                  <a:cubicBezTo>
                    <a:pt x="24" y="14"/>
                    <a:pt x="23" y="15"/>
                    <a:pt x="2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1" y="15"/>
                    <a:pt x="9" y="14"/>
                    <a:pt x="9" y="1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11" y="0"/>
                    <a:pt x="1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3" y="0"/>
                    <a:pt x="24" y="2"/>
                    <a:pt x="24" y="3"/>
                  </a:cubicBezTo>
                  <a:close/>
                  <a:moveTo>
                    <a:pt x="29" y="42"/>
                  </a:moveTo>
                  <a:cubicBezTo>
                    <a:pt x="29" y="51"/>
                    <a:pt x="29" y="51"/>
                    <a:pt x="29" y="51"/>
                  </a:cubicBezTo>
                  <a:cubicBezTo>
                    <a:pt x="29" y="53"/>
                    <a:pt x="28" y="54"/>
                    <a:pt x="26" y="54"/>
                  </a:cubicBezTo>
                  <a:cubicBezTo>
                    <a:pt x="17" y="54"/>
                    <a:pt x="17" y="54"/>
                    <a:pt x="17" y="54"/>
                  </a:cubicBezTo>
                  <a:cubicBezTo>
                    <a:pt x="15" y="54"/>
                    <a:pt x="14" y="53"/>
                    <a:pt x="14" y="51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4" y="40"/>
                    <a:pt x="15" y="39"/>
                    <a:pt x="17" y="39"/>
                  </a:cubicBezTo>
                  <a:cubicBezTo>
                    <a:pt x="26" y="39"/>
                    <a:pt x="26" y="39"/>
                    <a:pt x="26" y="39"/>
                  </a:cubicBezTo>
                  <a:cubicBezTo>
                    <a:pt x="28" y="39"/>
                    <a:pt x="29" y="40"/>
                    <a:pt x="29" y="42"/>
                  </a:cubicBezTo>
                  <a:close/>
                  <a:moveTo>
                    <a:pt x="58" y="10"/>
                  </a:moveTo>
                  <a:cubicBezTo>
                    <a:pt x="25" y="10"/>
                    <a:pt x="25" y="10"/>
                    <a:pt x="25" y="10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58" y="5"/>
                    <a:pt x="58" y="5"/>
                    <a:pt x="58" y="5"/>
                  </a:cubicBezTo>
                  <a:lnTo>
                    <a:pt x="58" y="10"/>
                  </a:lnTo>
                  <a:close/>
                  <a:moveTo>
                    <a:pt x="58" y="49"/>
                  </a:moveTo>
                  <a:cubicBezTo>
                    <a:pt x="30" y="49"/>
                    <a:pt x="30" y="49"/>
                    <a:pt x="30" y="49"/>
                  </a:cubicBezTo>
                  <a:cubicBezTo>
                    <a:pt x="30" y="44"/>
                    <a:pt x="30" y="44"/>
                    <a:pt x="30" y="44"/>
                  </a:cubicBezTo>
                  <a:cubicBezTo>
                    <a:pt x="58" y="44"/>
                    <a:pt x="58" y="44"/>
                    <a:pt x="58" y="44"/>
                  </a:cubicBezTo>
                  <a:lnTo>
                    <a:pt x="58" y="49"/>
                  </a:lnTo>
                  <a:close/>
                  <a:moveTo>
                    <a:pt x="48" y="22"/>
                  </a:moveTo>
                  <a:cubicBezTo>
                    <a:pt x="48" y="32"/>
                    <a:pt x="48" y="32"/>
                    <a:pt x="48" y="32"/>
                  </a:cubicBezTo>
                  <a:cubicBezTo>
                    <a:pt x="48" y="33"/>
                    <a:pt x="47" y="34"/>
                    <a:pt x="46" y="34"/>
                  </a:cubicBezTo>
                  <a:cubicBezTo>
                    <a:pt x="36" y="34"/>
                    <a:pt x="36" y="34"/>
                    <a:pt x="36" y="34"/>
                  </a:cubicBezTo>
                  <a:cubicBezTo>
                    <a:pt x="35" y="34"/>
                    <a:pt x="34" y="33"/>
                    <a:pt x="34" y="32"/>
                  </a:cubicBezTo>
                  <a:cubicBezTo>
                    <a:pt x="34" y="22"/>
                    <a:pt x="34" y="22"/>
                    <a:pt x="34" y="22"/>
                  </a:cubicBezTo>
                  <a:cubicBezTo>
                    <a:pt x="34" y="21"/>
                    <a:pt x="35" y="20"/>
                    <a:pt x="36" y="20"/>
                  </a:cubicBezTo>
                  <a:cubicBezTo>
                    <a:pt x="46" y="20"/>
                    <a:pt x="46" y="20"/>
                    <a:pt x="46" y="20"/>
                  </a:cubicBezTo>
                  <a:cubicBezTo>
                    <a:pt x="47" y="20"/>
                    <a:pt x="48" y="21"/>
                    <a:pt x="48" y="22"/>
                  </a:cubicBezTo>
                  <a:close/>
                  <a:moveTo>
                    <a:pt x="58" y="30"/>
                  </a:moveTo>
                  <a:cubicBezTo>
                    <a:pt x="50" y="30"/>
                    <a:pt x="50" y="30"/>
                    <a:pt x="50" y="30"/>
                  </a:cubicBezTo>
                  <a:cubicBezTo>
                    <a:pt x="50" y="25"/>
                    <a:pt x="50" y="25"/>
                    <a:pt x="50" y="25"/>
                  </a:cubicBezTo>
                  <a:cubicBezTo>
                    <a:pt x="58" y="25"/>
                    <a:pt x="58" y="25"/>
                    <a:pt x="58" y="25"/>
                  </a:cubicBezTo>
                  <a:lnTo>
                    <a:pt x="58" y="30"/>
                  </a:lnTo>
                  <a:close/>
                </a:path>
              </a:pathLst>
            </a:custGeom>
            <a:solidFill>
              <a:sysClr val="window" lastClr="FFFFFF"/>
            </a:solidFill>
            <a:ln w="9525">
              <a:noFill/>
              <a:round/>
              <a:headEnd/>
              <a:tailEnd/>
            </a:ln>
            <a:effectLst/>
          </p:spPr>
          <p:txBody>
            <a:bodyPr/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329929">
                <a:defRPr/>
              </a:pPr>
              <a:endParaRPr lang="ru-RU" sz="2000" dirty="0">
                <a:solidFill>
                  <a:prstClr val="black"/>
                </a:solidFill>
                <a:latin typeface="Calibri" panose="020F0502020204030204"/>
                <a:ea typeface="MS PGothic" pitchFamily="34" charset="-128"/>
              </a:endParaRPr>
            </a:p>
          </p:txBody>
        </p:sp>
      </p:grpSp>
      <p:sp>
        <p:nvSpPr>
          <p:cNvPr id="150" name="Text Placeholder 3"/>
          <p:cNvSpPr txBox="1">
            <a:spLocks/>
          </p:cNvSpPr>
          <p:nvPr/>
        </p:nvSpPr>
        <p:spPr>
          <a:xfrm>
            <a:off x="7246658" y="5731955"/>
            <a:ext cx="1814231" cy="338526"/>
          </a:xfrm>
          <a:prstGeom prst="rect">
            <a:avLst/>
          </a:prstGeom>
        </p:spPr>
        <p:txBody>
          <a:bodyPr wrap="square" lIns="0" tIns="0" rIns="0" bIns="0" anchor="b">
            <a:spAutoFit/>
          </a:bodyPr>
          <a:lstStyle>
            <a:lvl1pPr marL="0" indent="0" algn="ctr">
              <a:buNone/>
              <a:defRPr sz="2800" b="1" baseline="0">
                <a:solidFill>
                  <a:schemeClr val="tx2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>
              <a:defRPr/>
            </a:pPr>
            <a:r>
              <a:rPr lang="ru-RU" sz="1100" dirty="0">
                <a:solidFill>
                  <a:prstClr val="white"/>
                </a:solidFill>
              </a:rPr>
              <a:t>ИСХОДЯ ИЗ СТОИМОСТИ ПРЕДМЕТОВ ЛИЗИНГА</a:t>
            </a:r>
          </a:p>
        </p:txBody>
      </p:sp>
      <p:sp>
        <p:nvSpPr>
          <p:cNvPr id="77" name="Заголовок 1"/>
          <p:cNvSpPr>
            <a:spLocks noGrp="1"/>
          </p:cNvSpPr>
          <p:nvPr>
            <p:ph type="title"/>
          </p:nvPr>
        </p:nvSpPr>
        <p:spPr>
          <a:xfrm>
            <a:off x="4088744" y="246390"/>
            <a:ext cx="4196871" cy="554532"/>
          </a:xfrm>
        </p:spPr>
        <p:txBody>
          <a:bodyPr/>
          <a:lstStyle/>
          <a:p>
            <a:r>
              <a:rPr lang="ru-RU" dirty="0" smtClean="0"/>
              <a:t>Программа АО «Росагролизинг» </a:t>
            </a:r>
            <a:br>
              <a:rPr lang="ru-RU" dirty="0" smtClean="0"/>
            </a:br>
            <a:r>
              <a:rPr lang="ru-RU" dirty="0" smtClean="0"/>
              <a:t>по развитию сельхозкооперации</a:t>
            </a:r>
            <a:endParaRPr lang="ru-RU" dirty="0"/>
          </a:p>
        </p:txBody>
      </p:sp>
      <p:sp>
        <p:nvSpPr>
          <p:cNvPr id="79" name="Прямоугольник 78"/>
          <p:cNvSpPr/>
          <p:nvPr/>
        </p:nvSpPr>
        <p:spPr>
          <a:xfrm>
            <a:off x="8262891" y="464766"/>
            <a:ext cx="1240947" cy="30068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80" name="TextBox 79"/>
          <p:cNvSpPr txBox="1"/>
          <p:nvPr/>
        </p:nvSpPr>
        <p:spPr>
          <a:xfrm>
            <a:off x="8205540" y="418962"/>
            <a:ext cx="1500782" cy="415269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2200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Развитие</a:t>
            </a:r>
            <a:endParaRPr lang="ru-RU" sz="1900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  <p:sp>
        <p:nvSpPr>
          <p:cNvPr id="81" name="Прямоугольник 80"/>
          <p:cNvSpPr/>
          <p:nvPr/>
        </p:nvSpPr>
        <p:spPr>
          <a:xfrm>
            <a:off x="630023" y="1035955"/>
            <a:ext cx="8645954" cy="472978"/>
          </a:xfrm>
          <a:prstGeom prst="rect">
            <a:avLst/>
          </a:prstGeom>
          <a:solidFill>
            <a:srgbClr val="FF9966"/>
          </a:solidFill>
        </p:spPr>
        <p:txBody>
          <a:bodyPr wrap="square" lIns="72164" tIns="36082" rIns="72164" bIns="36082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</a:rPr>
              <a:t>Во </a:t>
            </a:r>
            <a:r>
              <a:rPr lang="ru-RU" sz="1300" b="1" dirty="0">
                <a:solidFill>
                  <a:schemeClr val="bg1"/>
                </a:solidFill>
              </a:rPr>
              <a:t>исполнение</a:t>
            </a:r>
            <a:r>
              <a:rPr lang="ru-RU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 поручения Президента Российской Федерации В.В</a:t>
            </a:r>
            <a:r>
              <a:rPr lang="ru-RU" sz="13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. Путина </a:t>
            </a:r>
            <a:r>
              <a:rPr lang="ru-RU" sz="1300" b="1" dirty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  <a:cs typeface="+mn-cs"/>
              </a:rPr>
              <a:t>от 05.12.2016 № пр-2346 (п. 12) </a:t>
            </a:r>
            <a:r>
              <a:rPr lang="ru-RU" sz="1300" b="1" dirty="0" smtClean="0">
                <a:solidFill>
                  <a:schemeClr val="bg1"/>
                </a:solidFill>
              </a:rPr>
              <a:t>АО </a:t>
            </a:r>
            <a:r>
              <a:rPr lang="ru-RU" sz="1300" b="1" dirty="0">
                <a:solidFill>
                  <a:schemeClr val="bg1"/>
                </a:solidFill>
              </a:rPr>
              <a:t>«</a:t>
            </a:r>
            <a:r>
              <a:rPr lang="ru-RU" sz="1300" b="1" dirty="0" err="1" smtClean="0">
                <a:solidFill>
                  <a:schemeClr val="bg1"/>
                </a:solidFill>
              </a:rPr>
              <a:t>Росагролизинг</a:t>
            </a:r>
            <a:r>
              <a:rPr lang="ru-RU" sz="1300" b="1" dirty="0" smtClean="0">
                <a:solidFill>
                  <a:schemeClr val="bg1"/>
                </a:solidFill>
              </a:rPr>
              <a:t>» ведет активную работу, направленную на развитие </a:t>
            </a:r>
            <a:r>
              <a:rPr lang="ru-RU" sz="1300" b="1" dirty="0" err="1" smtClean="0">
                <a:solidFill>
                  <a:schemeClr val="bg1"/>
                </a:solidFill>
              </a:rPr>
              <a:t>сельхозкооперации</a:t>
            </a:r>
            <a:r>
              <a:rPr lang="ru-RU" sz="1300" b="1" dirty="0" smtClean="0">
                <a:solidFill>
                  <a:schemeClr val="bg1"/>
                </a:solidFill>
              </a:rPr>
              <a:t>.</a:t>
            </a:r>
            <a:endParaRPr lang="ru-RU" sz="13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28652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7668196" y="354230"/>
            <a:ext cx="1966344" cy="43301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77964" y="232717"/>
            <a:ext cx="6535654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Инфраструктура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0" y="1229901"/>
            <a:ext cx="1970635" cy="86915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Субъекты РФ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797388" y="1421837"/>
            <a:ext cx="503342" cy="498593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14" name="Прямоугольник 13"/>
          <p:cNvSpPr/>
          <p:nvPr/>
        </p:nvSpPr>
        <p:spPr>
          <a:xfrm>
            <a:off x="0" y="3481721"/>
            <a:ext cx="1970635" cy="13663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Корпорация МСП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5" name="L-Shape 10"/>
          <p:cNvSpPr/>
          <p:nvPr/>
        </p:nvSpPr>
        <p:spPr>
          <a:xfrm rot="13701821">
            <a:off x="1797387" y="3835775"/>
            <a:ext cx="503342" cy="498593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222202" y="2922646"/>
            <a:ext cx="940414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Прямоугольник 22"/>
          <p:cNvSpPr/>
          <p:nvPr/>
        </p:nvSpPr>
        <p:spPr>
          <a:xfrm>
            <a:off x="0" y="5030181"/>
            <a:ext cx="1970635" cy="1366396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МСП Банк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4" name="L-Shape 10"/>
          <p:cNvSpPr/>
          <p:nvPr/>
        </p:nvSpPr>
        <p:spPr>
          <a:xfrm rot="13701821">
            <a:off x="1797388" y="5502850"/>
            <a:ext cx="503342" cy="498593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cxnSp>
        <p:nvCxnSpPr>
          <p:cNvPr id="18" name="Прямая соединительная линия 17"/>
          <p:cNvCxnSpPr/>
          <p:nvPr/>
        </p:nvCxnSpPr>
        <p:spPr>
          <a:xfrm>
            <a:off x="230392" y="5030181"/>
            <a:ext cx="940414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0" name="Таблица 19"/>
          <p:cNvGraphicFramePr>
            <a:graphicFrameLocks noGrp="1"/>
          </p:cNvGraphicFramePr>
          <p:nvPr>
            <p:extLst/>
          </p:nvPr>
        </p:nvGraphicFramePr>
        <p:xfrm>
          <a:off x="2520355" y="1017606"/>
          <a:ext cx="7105994" cy="536891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7497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6096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5923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195683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81514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727576">
                <a:tc gridSpan="5">
                  <a:txBody>
                    <a:bodyPr/>
                    <a:lstStyle/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Arial" charset="0"/>
                        </a:rPr>
                        <a:t>Предоставление земельного участка 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для создания объекта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агропарка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, </a:t>
                      </a:r>
                      <a:r>
                        <a:rPr kumimoji="0" lang="ru-RU" altLang="ru-RU" sz="11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агропромпарка</a:t>
                      </a: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Обеспечение необходимой инфраструктуры 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(электроэнергия, тепло, водопровод, водоотведение, газ, подъездные пути)*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Компенсация части затрат на инженерную инфраструктуры*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Установление </a:t>
                      </a: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льготного режима налогообложения</a:t>
                      </a:r>
                    </a:p>
                    <a:p>
                      <a:pPr marL="285750" marR="0" lvl="0" indent="-2857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Symbol" panose="05050102010706020507" pitchFamily="18" charset="2"/>
                        <a:buChar char=""/>
                        <a:tabLst/>
                      </a:pPr>
                      <a:r>
                        <a:rPr kumimoji="0" lang="ru-RU" altLang="ru-RU" sz="11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Субсидии</a:t>
                      </a:r>
                      <a:r>
                        <a:rPr kumimoji="0" lang="ru-RU" altLang="ru-RU" sz="11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>
                              <a:lumMod val="50000"/>
                            </a:schemeClr>
                          </a:solidFill>
                          <a:effectLst/>
                          <a:latin typeface="+mn-lt"/>
                          <a:cs typeface="Arial" charset="0"/>
                        </a:rPr>
                        <a:t>*</a:t>
                      </a:r>
                    </a:p>
                  </a:txBody>
                  <a:tcPr marL="71889" marR="71889" marT="36287" marB="362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</a:pPr>
                      <a:endParaRPr kumimoji="0" lang="ru-RU" altLang="ru-RU" sz="1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>
                            <a:lumMod val="50000"/>
                          </a:schemeClr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kumimoji="0" lang="ru-RU" sz="11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11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80398882"/>
                  </a:ext>
                </a:extLst>
              </a:tr>
              <a:tr h="31063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93016210"/>
                  </a:ext>
                </a:extLst>
              </a:tr>
              <a:tr h="310635"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0915530"/>
                  </a:ext>
                </a:extLst>
              </a:tr>
              <a:tr h="151866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Прямая гарантия для </a:t>
                      </a:r>
                      <a:r>
                        <a:rPr 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агропромпарков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alt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9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по кредиту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мес.</a:t>
                      </a:r>
                      <a:endParaRPr lang="ru-RU" sz="9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Заемщик - </a:t>
                      </a:r>
                      <a:r>
                        <a:rPr kumimoji="0" lang="ru-RU" altLang="ru-RU" sz="9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агропромпарк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, созданный для размещения резидентов, занимающихся производством, хранением и переработкой сельхозпродукции;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более 70% площадей земельных участков </a:t>
                      </a:r>
                      <a:r>
                        <a:rPr kumimoji="0" lang="ru-RU" altLang="ru-RU" sz="9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агропромпарка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имеют статус земель сельскохозяйственного назначения</a:t>
                      </a:r>
                      <a:endParaRPr kumimoji="0" lang="ru-RU" alt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33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alt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9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4419554"/>
                  </a:ext>
                </a:extLst>
              </a:tr>
              <a:tr h="12080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Агропарк</a:t>
                      </a:r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инвестиционный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- </a:t>
                      </a: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7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среднего бизнеса</a:t>
                      </a:r>
                    </a:p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малого бизнеса</a:t>
                      </a:r>
                    </a:p>
                    <a:p>
                      <a:pPr marL="171450" marR="0" lvl="0" indent="-171450" algn="l" defTabSz="1093324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Symbol" panose="05050102010706020507" pitchFamily="18" charset="2"/>
                        <a:buChar char="-"/>
                        <a:tabLst/>
                        <a:defRPr/>
                      </a:pP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1 %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годовых**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сельскохозяйственный кооператив, соответствующий требованиям 209-ФЗ или</a:t>
                      </a:r>
                    </a:p>
                    <a:p>
                      <a:pPr marL="171450" indent="-171450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осуществление/планирование осуществления деятельности в качестве управляющей компании </a:t>
                      </a:r>
                      <a:r>
                        <a:rPr kumimoji="0" lang="ru-RU" sz="9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агроиндустриальных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парков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324778545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57121" y="6423665"/>
            <a:ext cx="6779356" cy="3498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/>
              <a:t>* при наличии региональных программ</a:t>
            </a:r>
          </a:p>
          <a:p>
            <a:r>
              <a:rPr lang="ru-RU" sz="900" i="1" dirty="0" smtClean="0"/>
              <a:t>** в </a:t>
            </a:r>
            <a:r>
              <a:rPr lang="ru-RU" sz="900" i="1" dirty="0"/>
              <a:t>рамках Постановления </a:t>
            </a:r>
            <a:r>
              <a:rPr lang="ru-RU" sz="900" i="1" dirty="0" smtClean="0"/>
              <a:t>Правительства РФ 1528 (программа льготного кредитования Минсельхоза России)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267655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368657" y="354230"/>
            <a:ext cx="2265883" cy="4266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79744" y="293777"/>
            <a:ext cx="7026257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Расширение сбыта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60422" y="2527190"/>
            <a:ext cx="1406348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 smtClean="0">
                <a:solidFill>
                  <a:srgbClr val="0070C0"/>
                </a:solidFill>
              </a:rPr>
              <a:t>Корпорация</a:t>
            </a:r>
          </a:p>
          <a:p>
            <a:pPr algn="r"/>
            <a:r>
              <a:rPr lang="ru-RU" sz="1400" b="1" dirty="0">
                <a:solidFill>
                  <a:srgbClr val="0070C0"/>
                </a:solidFill>
              </a:rPr>
              <a:t>М</a:t>
            </a:r>
            <a:r>
              <a:rPr lang="ru-RU" sz="1400" b="1" dirty="0" smtClean="0">
                <a:solidFill>
                  <a:srgbClr val="0070C0"/>
                </a:solidFill>
              </a:rPr>
              <a:t>СП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5" name="L-Shape 10"/>
          <p:cNvSpPr/>
          <p:nvPr/>
        </p:nvSpPr>
        <p:spPr>
          <a:xfrm rot="13701821">
            <a:off x="1611088" y="2685490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222203" y="5385513"/>
            <a:ext cx="9404148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Прямоугольник 6"/>
          <p:cNvSpPr/>
          <p:nvPr/>
        </p:nvSpPr>
        <p:spPr>
          <a:xfrm>
            <a:off x="2215530" y="1012603"/>
            <a:ext cx="1302179" cy="52753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100" b="1" dirty="0">
                <a:solidFill>
                  <a:schemeClr val="tx2"/>
                </a:solidFill>
              </a:rPr>
              <a:t>Бизнес-навигатор МСП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517709" y="1893601"/>
            <a:ext cx="6225409" cy="488367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900" dirty="0"/>
              <a:t>В соответствии с постановлением Правительства РФ от 11.12.2014 № 1352 установлена обязанность для крупнейших заказчиков обеспечить годовой объем закупок у субъектов </a:t>
            </a:r>
            <a:r>
              <a:rPr lang="ru-RU" sz="900" dirty="0" smtClean="0"/>
              <a:t>МСП</a:t>
            </a:r>
            <a:endParaRPr lang="ru-RU" sz="900" dirty="0"/>
          </a:p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900" dirty="0" smtClean="0"/>
              <a:t>Бизнес-навигатор </a:t>
            </a:r>
            <a:r>
              <a:rPr lang="ru-RU" sz="900" dirty="0"/>
              <a:t>МСП – наличие информации о закупках крупнейших </a:t>
            </a:r>
            <a:r>
              <a:rPr lang="ru-RU" sz="900" dirty="0" smtClean="0"/>
              <a:t>заказчиков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340587" y="1879166"/>
            <a:ext cx="1177122" cy="58626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algn="r"/>
            <a:r>
              <a:rPr lang="ru-RU" sz="1100" b="1" dirty="0" smtClean="0">
                <a:solidFill>
                  <a:schemeClr val="tx2"/>
                </a:solidFill>
                <a:latin typeface="+mn-lt"/>
                <a:cs typeface="+mn-cs"/>
              </a:rPr>
              <a:t>Закупки крупнейших заказчиков</a:t>
            </a:r>
            <a:endParaRPr lang="ru-RU" sz="11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33322" y="5480682"/>
            <a:ext cx="1118389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МСП Банк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14" name="L-Shape 10"/>
          <p:cNvSpPr/>
          <p:nvPr/>
        </p:nvSpPr>
        <p:spPr>
          <a:xfrm rot="13701821">
            <a:off x="1611088" y="5667048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3517709" y="898629"/>
            <a:ext cx="5958197" cy="903865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Font typeface="Symbol" panose="05050102010706020507" pitchFamily="18" charset="2"/>
              <a:buChar char=""/>
            </a:pPr>
            <a:r>
              <a:rPr lang="ru-RU" sz="900" dirty="0" smtClean="0"/>
              <a:t>Онлайн-платформа </a:t>
            </a:r>
            <a:r>
              <a:rPr lang="ru-RU" sz="900" dirty="0"/>
              <a:t>для </a:t>
            </a:r>
            <a:r>
              <a:rPr lang="ru-RU" sz="900" dirty="0" err="1"/>
              <a:t>сельхозкооперации</a:t>
            </a:r>
            <a:r>
              <a:rPr lang="ru-RU" sz="900" dirty="0"/>
              <a:t> </a:t>
            </a:r>
            <a:r>
              <a:rPr lang="ru-RU" sz="900" i="1" dirty="0" smtClean="0"/>
              <a:t>(</a:t>
            </a:r>
            <a:r>
              <a:rPr lang="ru-RU" sz="900" i="1" dirty="0"/>
              <a:t>слайд </a:t>
            </a:r>
            <a:r>
              <a:rPr lang="ru-RU" sz="900" i="1" dirty="0" smtClean="0"/>
              <a:t>21)</a:t>
            </a:r>
            <a:endParaRPr lang="ru-RU" sz="900" i="1" dirty="0"/>
          </a:p>
          <a:p>
            <a:pPr marL="225514" indent="-225514">
              <a:buFont typeface="Symbol" panose="05050102010706020507" pitchFamily="18" charset="2"/>
              <a:buChar char=""/>
            </a:pPr>
            <a:r>
              <a:rPr lang="ru-RU" sz="900" dirty="0"/>
              <a:t>сервис ПОТОК – создание сайта сельхозкооператива  в сети Интернет </a:t>
            </a:r>
            <a:r>
              <a:rPr lang="ru-RU" sz="900" i="1" dirty="0"/>
              <a:t>(слайд </a:t>
            </a:r>
            <a:r>
              <a:rPr lang="ru-RU" sz="900" i="1" dirty="0" smtClean="0"/>
              <a:t>2</a:t>
            </a:r>
            <a:r>
              <a:rPr lang="ru-RU" sz="900" i="1" dirty="0"/>
              <a:t>3</a:t>
            </a:r>
            <a:r>
              <a:rPr lang="ru-RU" sz="900" i="1" dirty="0" smtClean="0"/>
              <a:t>)</a:t>
            </a:r>
            <a:endParaRPr lang="ru-RU" sz="900" i="1" dirty="0"/>
          </a:p>
          <a:p>
            <a:pPr marL="225514" indent="-225514">
              <a:buFont typeface="Symbol" panose="05050102010706020507" pitchFamily="18" charset="2"/>
              <a:buChar char=""/>
            </a:pPr>
            <a:r>
              <a:rPr lang="ru-RU" sz="900" dirty="0"/>
              <a:t>Информация о д</a:t>
            </a:r>
            <a:r>
              <a:rPr lang="ru-RU" altLang="ru-RU" sz="900" dirty="0"/>
              <a:t>ействующих торговых точках для сбыта продукции </a:t>
            </a:r>
            <a:r>
              <a:rPr lang="ru-RU" sz="900" i="1" dirty="0"/>
              <a:t>(слайд </a:t>
            </a:r>
            <a:r>
              <a:rPr lang="ru-RU" sz="900" i="1" dirty="0" smtClean="0"/>
              <a:t>24)</a:t>
            </a:r>
          </a:p>
          <a:p>
            <a:pPr marL="225514" indent="-225514">
              <a:buFont typeface="Symbol" panose="05050102010706020507" pitchFamily="18" charset="2"/>
              <a:buChar char=""/>
            </a:pPr>
            <a:r>
              <a:rPr lang="ru-RU" sz="900" dirty="0"/>
              <a:t>Информация о магазинах системы Центросоюза Российской </a:t>
            </a:r>
            <a:r>
              <a:rPr lang="ru-RU" sz="900" dirty="0" smtClean="0"/>
              <a:t>Федерации </a:t>
            </a:r>
            <a:r>
              <a:rPr lang="ru-RU" sz="900" i="1" dirty="0" smtClean="0"/>
              <a:t>(</a:t>
            </a:r>
            <a:r>
              <a:rPr lang="ru-RU" sz="900" i="1" dirty="0"/>
              <a:t>слайд 25)</a:t>
            </a:r>
          </a:p>
          <a:p>
            <a:pPr marL="225514" indent="-225514">
              <a:buFont typeface="Symbol" panose="05050102010706020507" pitchFamily="18" charset="2"/>
              <a:buChar char=""/>
            </a:pPr>
            <a:r>
              <a:rPr lang="ru-RU" sz="900" dirty="0" smtClean="0"/>
              <a:t>Информация </a:t>
            </a:r>
            <a:r>
              <a:rPr lang="ru-RU" sz="900" dirty="0"/>
              <a:t>о помещениях для открытия собственной сети </a:t>
            </a:r>
            <a:r>
              <a:rPr lang="ru-RU" sz="900" dirty="0" smtClean="0"/>
              <a:t>магазинов </a:t>
            </a:r>
            <a:r>
              <a:rPr lang="ru-RU" sz="900" i="1" dirty="0" smtClean="0"/>
              <a:t>(</a:t>
            </a:r>
            <a:r>
              <a:rPr lang="ru-RU" sz="900" i="1" dirty="0"/>
              <a:t>слайд </a:t>
            </a:r>
            <a:r>
              <a:rPr lang="ru-RU" sz="900" i="1" dirty="0" smtClean="0"/>
              <a:t>26)</a:t>
            </a:r>
            <a:endParaRPr lang="ru-RU" sz="900" i="1" dirty="0"/>
          </a:p>
          <a:p>
            <a:pPr marL="225514" indent="-225514">
              <a:buFont typeface="Symbol" panose="05050102010706020507" pitchFamily="18" charset="2"/>
              <a:buChar char=""/>
            </a:pPr>
            <a:r>
              <a:rPr lang="ru-RU" altLang="ru-RU" sz="900" dirty="0" smtClean="0"/>
              <a:t>Размещение </a:t>
            </a:r>
            <a:r>
              <a:rPr lang="ru-RU" altLang="ru-RU" sz="900" dirty="0"/>
              <a:t>объявлений о реализации с</a:t>
            </a:r>
            <a:r>
              <a:rPr lang="en-US" altLang="ru-RU" sz="900" dirty="0"/>
              <a:t>/</a:t>
            </a:r>
            <a:r>
              <a:rPr lang="ru-RU" altLang="ru-RU" sz="900" dirty="0"/>
              <a:t>х продукции</a:t>
            </a:r>
            <a:endParaRPr lang="ru-RU" sz="900" dirty="0"/>
          </a:p>
        </p:txBody>
      </p:sp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627118118"/>
              </p:ext>
            </p:extLst>
          </p:nvPr>
        </p:nvGraphicFramePr>
        <p:xfrm>
          <a:off x="2397514" y="3881106"/>
          <a:ext cx="7177184" cy="32207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69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840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59203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2783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76635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17722"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Вид</a:t>
                      </a:r>
                      <a:r>
                        <a:rPr lang="ru-RU" sz="10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 продукта</a:t>
                      </a: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      Размер</a:t>
                      </a: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Срок</a:t>
                      </a: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Ставка</a:t>
                      </a: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</a:rPr>
                        <a:t>Примечание</a:t>
                      </a:r>
                      <a:endParaRPr lang="ru-RU" sz="100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4105676790"/>
                  </a:ext>
                </a:extLst>
              </a:tr>
              <a:tr h="1171366">
                <a:tc>
                  <a:txBody>
                    <a:bodyPr/>
                    <a:lstStyle/>
                    <a:p>
                      <a:pPr algn="ctr"/>
                      <a:r>
                        <a:rPr lang="ru-RU" altLang="ru-RU" sz="10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Согарантия</a:t>
                      </a:r>
                      <a:r>
                        <a:rPr lang="ru-RU" alt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д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ля экспортеров</a:t>
                      </a:r>
                      <a:endParaRPr lang="ru-RU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75 %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от суммы основного долга по кредиту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184 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  мес.</a:t>
                      </a: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0,75 %</a:t>
                      </a:r>
                    </a:p>
                    <a:p>
                      <a:pPr algn="ctr"/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суммы гарантии</a:t>
                      </a:r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включен в Единый реестр субъектов МСП</a:t>
                      </a: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экспортеры или производители сельскохозяйственной продукции и продовольствия, заключившие с экспортером договор, предусматривающий реализацию сельскохозяйственной продукции и продовольствия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41914">
                <a:tc>
                  <a:txBody>
                    <a:bodyPr/>
                    <a:lstStyle/>
                    <a:p>
                      <a:pPr algn="ctr"/>
                      <a:endParaRPr lang="ru-RU" sz="11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0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cs typeface="Arial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kumimoji="0" lang="ru-RU" sz="10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ru-RU" sz="1000" b="0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866436250"/>
                  </a:ext>
                </a:extLst>
              </a:tr>
              <a:tr h="870889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Предэкспорт</a:t>
                      </a:r>
                      <a:endParaRPr lang="ru-RU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kumimoji="0" lang="ru-RU" sz="10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МБ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cs typeface="Arial" charset="0"/>
                        </a:rPr>
                        <a:t>включен в Единый реестр субъектов МСП</a:t>
                      </a:r>
                      <a:endParaRPr kumimoji="0" lang="ru-RU" altLang="ru-RU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сельскохозяйственный производственный или </a:t>
                      </a:r>
                      <a:r>
                        <a:rPr kumimoji="0" lang="ru-RU" altLang="ru-RU" sz="10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портебительский</a:t>
                      </a: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кооператив, соответствующий требованиям 209-ФЗ;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срок деятельности от 6 мес.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kumimoji="0" lang="ru-RU" altLang="ru-RU" sz="10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контракт на экспортную поставку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876566496"/>
                  </a:ext>
                </a:extLst>
              </a:tr>
            </a:tbl>
          </a:graphicData>
        </a:graphic>
      </p:graphicFrame>
      <p:cxnSp>
        <p:nvCxnSpPr>
          <p:cNvPr id="33" name="Прямая соединительная линия 32"/>
          <p:cNvCxnSpPr/>
          <p:nvPr/>
        </p:nvCxnSpPr>
        <p:spPr>
          <a:xfrm flipV="1">
            <a:off x="2397515" y="3808006"/>
            <a:ext cx="7142622" cy="7702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4079209" y="5131512"/>
            <a:ext cx="5396697" cy="2113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algn="r"/>
            <a:r>
              <a:rPr lang="ru-RU" sz="900" i="1" dirty="0" smtClean="0">
                <a:solidFill>
                  <a:schemeClr val="accent1">
                    <a:lumMod val="75000"/>
                  </a:schemeClr>
                </a:solidFill>
              </a:rPr>
              <a:t>Совместно с</a:t>
            </a:r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900" b="1" i="1" dirty="0" err="1" smtClean="0">
                <a:solidFill>
                  <a:schemeClr val="accent1">
                    <a:lumMod val="75000"/>
                  </a:schemeClr>
                </a:solidFill>
              </a:rPr>
              <a:t>Росэксимбанк</a:t>
            </a:r>
            <a:r>
              <a:rPr lang="ru-RU" sz="900" b="1" i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ru-RU" sz="900" i="1" dirty="0" smtClean="0">
                <a:solidFill>
                  <a:schemeClr val="accent1">
                    <a:lumMod val="75000"/>
                  </a:schemeClr>
                </a:solidFill>
              </a:rPr>
              <a:t>и иными банками-партнерами</a:t>
            </a:r>
            <a:endParaRPr lang="ru-RU" sz="9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39" name="Прямая соединительная линия 38"/>
          <p:cNvCxnSpPr/>
          <p:nvPr/>
        </p:nvCxnSpPr>
        <p:spPr>
          <a:xfrm flipV="1">
            <a:off x="2397514" y="1826656"/>
            <a:ext cx="7159537" cy="1148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22203" y="6442766"/>
            <a:ext cx="6779356" cy="2113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 </a:t>
            </a:r>
            <a:r>
              <a:rPr lang="ru-RU" sz="900" i="1" dirty="0"/>
              <a:t>в</a:t>
            </a:r>
            <a:r>
              <a:rPr lang="ru-RU" sz="900" i="1" dirty="0" smtClean="0"/>
              <a:t> </a:t>
            </a:r>
            <a:r>
              <a:rPr lang="ru-RU" sz="900" i="1" dirty="0"/>
              <a:t>рамках Постановления </a:t>
            </a:r>
            <a:r>
              <a:rPr lang="ru-RU" sz="900" i="1" dirty="0" smtClean="0"/>
              <a:t>Правительства РФ 1528 (программа льготного кредитования Минсельхоза России)</a:t>
            </a:r>
            <a:endParaRPr lang="ru-RU" sz="9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2291182" y="2933357"/>
            <a:ext cx="1177122" cy="58626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algn="r"/>
            <a:r>
              <a:rPr lang="ru-RU" sz="1100" b="1" dirty="0" smtClean="0">
                <a:solidFill>
                  <a:schemeClr val="tx2"/>
                </a:solidFill>
                <a:latin typeface="+mn-lt"/>
                <a:cs typeface="+mn-cs"/>
              </a:rPr>
              <a:t>Каналы расширения сбыта</a:t>
            </a:r>
            <a:endParaRPr lang="ru-RU" sz="1100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 flipV="1">
            <a:off x="2397514" y="2501832"/>
            <a:ext cx="7159537" cy="11483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517709" y="2501748"/>
            <a:ext cx="6225409" cy="118086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900" dirty="0" smtClean="0"/>
              <a:t>Сеть «Кооперативных многофункциональных рынков-магазинов»: 3 пилотных региона – Псковская, Ульяновская и Архангельская области</a:t>
            </a:r>
          </a:p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900" dirty="0" smtClean="0"/>
              <a:t>Проект «</a:t>
            </a:r>
            <a:r>
              <a:rPr lang="ru-RU" sz="900" dirty="0" err="1" smtClean="0"/>
              <a:t>Мультисервисный</a:t>
            </a:r>
            <a:r>
              <a:rPr lang="ru-RU" sz="900" dirty="0" smtClean="0"/>
              <a:t> офис». Проект реализуется Центросоюзом Российской Федерации совместно с ПАО «Сбербанк России»</a:t>
            </a:r>
          </a:p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900" dirty="0" smtClean="0"/>
              <a:t>Оптово-распределительные центры потребительской кооперации. Срок реализации – 1 год</a:t>
            </a:r>
          </a:p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900" dirty="0" smtClean="0"/>
              <a:t>Проект «Электронная торговля». Включает 3 модели торговли по электронным каналам: электронные терминалы заказа, каталожная торговля, пункт выдачи интернет-заказа</a:t>
            </a:r>
          </a:p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900" dirty="0" smtClean="0"/>
              <a:t>Возрождение и развитие кооперативной торговли в г. Москва и г. Санкт-Петербург</a:t>
            </a:r>
          </a:p>
        </p:txBody>
      </p:sp>
    </p:spTree>
    <p:extLst>
      <p:ext uri="{BB962C8B-B14F-4D97-AF65-F5344CB8AC3E}">
        <p14:creationId xmlns:p14="http://schemas.microsoft.com/office/powerpoint/2010/main" xmlns="" val="560144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3946" y="216855"/>
            <a:ext cx="5266979" cy="554532"/>
          </a:xfrm>
        </p:spPr>
        <p:txBody>
          <a:bodyPr/>
          <a:lstStyle/>
          <a:p>
            <a:r>
              <a:rPr lang="ru-RU" sz="1900" dirty="0"/>
              <a:t>Сельскохозяйственные кооперативы</a:t>
            </a:r>
            <a:r>
              <a:rPr lang="ru-RU" sz="1900" dirty="0"/>
              <a:t>.</a:t>
            </a:r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19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1900" dirty="0"/>
              <a:t>Закупки крупнейших заказчиков у субъектов МСП.</a:t>
            </a:r>
            <a:endParaRPr lang="ru-RU" sz="19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87285" y="5666989"/>
            <a:ext cx="3259420" cy="1124740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137" tIns="60137" rIns="60137" bIns="60137" numCol="1" spcCol="1002" anchor="t" anchorCtr="0">
            <a:noAutofit/>
          </a:bodyPr>
          <a:lstStyle/>
          <a:p>
            <a:pPr defTabSz="701599">
              <a:lnSpc>
                <a:spcPct val="90000"/>
              </a:lnSpc>
            </a:pPr>
            <a:r>
              <a:rPr lang="ru-RU" sz="1600" b="1" dirty="0">
                <a:solidFill>
                  <a:srgbClr val="E5581F"/>
                </a:solidFill>
              </a:rPr>
              <a:t>504,78 млн </a:t>
            </a:r>
            <a:r>
              <a:rPr lang="ru-RU" sz="1600" b="1" dirty="0" smtClean="0">
                <a:solidFill>
                  <a:srgbClr val="E5581F"/>
                </a:solidFill>
              </a:rPr>
              <a:t>руб. </a:t>
            </a:r>
            <a:r>
              <a:rPr lang="en-US" sz="1600" b="1" dirty="0" smtClean="0">
                <a:solidFill>
                  <a:srgbClr val="E5581F"/>
                </a:solidFill>
              </a:rPr>
              <a:t>– </a:t>
            </a:r>
          </a:p>
          <a:p>
            <a:pPr defTabSz="701599">
              <a:lnSpc>
                <a:spcPct val="90000"/>
              </a:lnSpc>
            </a:pPr>
            <a:r>
              <a:rPr lang="ru-RU" sz="1600" b="1" dirty="0" smtClean="0">
                <a:solidFill>
                  <a:schemeClr val="tx2"/>
                </a:solidFill>
              </a:rPr>
              <a:t>объем закупок</a:t>
            </a:r>
            <a:endParaRPr lang="ru-RU" sz="1600" b="1" dirty="0">
              <a:solidFill>
                <a:schemeClr val="tx2"/>
              </a:solidFill>
            </a:endParaRPr>
          </a:p>
          <a:p>
            <a:pPr defTabSz="701599">
              <a:lnSpc>
                <a:spcPct val="90000"/>
              </a:lnSpc>
            </a:pPr>
            <a:r>
              <a:rPr lang="ru-RU" sz="1600" b="1" i="1" dirty="0" smtClean="0">
                <a:solidFill>
                  <a:schemeClr val="tx2"/>
                </a:solidFill>
              </a:rPr>
              <a:t>прирост</a:t>
            </a:r>
            <a:r>
              <a:rPr lang="ru-RU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i="1" dirty="0">
                <a:solidFill>
                  <a:srgbClr val="E5581F"/>
                </a:solidFill>
              </a:rPr>
              <a:t>на 7,3</a:t>
            </a:r>
            <a:r>
              <a:rPr lang="ru-RU" sz="1600" b="1" i="1" dirty="0" smtClean="0">
                <a:solidFill>
                  <a:srgbClr val="E5581F"/>
                </a:solidFill>
              </a:rPr>
              <a:t>%</a:t>
            </a:r>
          </a:p>
          <a:p>
            <a:pPr defTabSz="701599">
              <a:lnSpc>
                <a:spcPct val="90000"/>
              </a:lnSpc>
            </a:pPr>
            <a:endParaRPr lang="ru-RU" sz="600" b="1" dirty="0" smtClean="0">
              <a:solidFill>
                <a:srgbClr val="E5581F"/>
              </a:solidFill>
            </a:endParaRPr>
          </a:p>
          <a:p>
            <a:pPr defTabSz="701599">
              <a:lnSpc>
                <a:spcPct val="90000"/>
              </a:lnSpc>
            </a:pP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(на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34,58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млн рублей)</a:t>
            </a:r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678856" y="5646319"/>
            <a:ext cx="2311796" cy="98055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137" tIns="60137" rIns="60137" bIns="60137" numCol="1" spcCol="1002" anchor="t" anchorCtr="0">
            <a:noAutofit/>
          </a:bodyPr>
          <a:lstStyle/>
          <a:p>
            <a:pPr defTabSz="701599">
              <a:lnSpc>
                <a:spcPct val="90000"/>
              </a:lnSpc>
            </a:pPr>
            <a:r>
              <a:rPr lang="ru-RU" sz="1600" b="1" dirty="0">
                <a:solidFill>
                  <a:srgbClr val="E5581F"/>
                </a:solidFill>
              </a:rPr>
              <a:t>68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tx2"/>
                </a:solidFill>
              </a:rPr>
              <a:t>поставщиков </a:t>
            </a:r>
            <a:r>
              <a:rPr lang="ru-RU" sz="1600" b="1" dirty="0" smtClean="0">
                <a:solidFill>
                  <a:schemeClr val="tx2"/>
                </a:solidFill>
              </a:rPr>
              <a:t>– сельхозкооперативов </a:t>
            </a:r>
          </a:p>
          <a:p>
            <a:pPr defTabSz="701599">
              <a:lnSpc>
                <a:spcPct val="90000"/>
              </a:lnSpc>
            </a:pPr>
            <a:r>
              <a:rPr lang="ru-RU" sz="1600" b="1" i="1" dirty="0" smtClean="0">
                <a:solidFill>
                  <a:schemeClr val="tx2"/>
                </a:solidFill>
              </a:rPr>
              <a:t>прирост</a:t>
            </a:r>
            <a:r>
              <a:rPr lang="ru-RU" sz="1300" b="1" i="1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sz="1600" b="1" i="1" dirty="0" smtClean="0">
                <a:solidFill>
                  <a:srgbClr val="E5581F"/>
                </a:solidFill>
              </a:rPr>
              <a:t>в </a:t>
            </a:r>
            <a:r>
              <a:rPr lang="ru-RU" sz="1600" b="1" i="1" dirty="0">
                <a:solidFill>
                  <a:srgbClr val="E5581F"/>
                </a:solidFill>
              </a:rPr>
              <a:t>4,5 </a:t>
            </a:r>
            <a:r>
              <a:rPr lang="ru-RU" sz="1600" b="1" i="1" dirty="0" smtClean="0">
                <a:solidFill>
                  <a:srgbClr val="E5581F"/>
                </a:solidFill>
              </a:rPr>
              <a:t>раза</a:t>
            </a:r>
          </a:p>
          <a:p>
            <a:pPr defTabSz="701599">
              <a:lnSpc>
                <a:spcPct val="90000"/>
              </a:lnSpc>
            </a:pPr>
            <a:endParaRPr lang="ru-RU" sz="600" b="1" dirty="0">
              <a:solidFill>
                <a:srgbClr val="E5581F"/>
              </a:solidFill>
            </a:endParaRPr>
          </a:p>
          <a:p>
            <a:pPr defTabSz="701599">
              <a:lnSpc>
                <a:spcPct val="90000"/>
              </a:lnSpc>
            </a:pP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(на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53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поставщика)</a:t>
            </a:r>
          </a:p>
          <a:p>
            <a:pPr defTabSz="701599">
              <a:lnSpc>
                <a:spcPct val="90000"/>
              </a:lnSpc>
              <a:spcAft>
                <a:spcPct val="35000"/>
              </a:spcAft>
            </a:pPr>
            <a:endParaRPr lang="ru-RU" sz="1100" dirty="0">
              <a:solidFill>
                <a:srgbClr val="E5581F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872898" y="5661940"/>
            <a:ext cx="2224175" cy="87666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60137" tIns="60137" rIns="60137" bIns="60137" numCol="1" spcCol="1002" anchor="t" anchorCtr="0">
            <a:noAutofit/>
          </a:bodyPr>
          <a:lstStyle/>
          <a:p>
            <a:pPr defTabSz="701599">
              <a:lnSpc>
                <a:spcPct val="90000"/>
              </a:lnSpc>
            </a:pPr>
            <a:r>
              <a:rPr lang="ru-RU" sz="1600" b="1" dirty="0" smtClean="0">
                <a:solidFill>
                  <a:srgbClr val="E5581F"/>
                </a:solidFill>
              </a:rPr>
              <a:t>122</a:t>
            </a:r>
            <a:r>
              <a:rPr lang="ru-RU" sz="1300" b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dirty="0">
                <a:solidFill>
                  <a:schemeClr val="tx2"/>
                </a:solidFill>
              </a:rPr>
              <a:t>заключенных </a:t>
            </a:r>
            <a:endParaRPr lang="ru-RU" sz="1600" b="1" dirty="0" smtClean="0">
              <a:solidFill>
                <a:schemeClr val="tx2"/>
              </a:solidFill>
            </a:endParaRPr>
          </a:p>
          <a:p>
            <a:pPr defTabSz="701599">
              <a:lnSpc>
                <a:spcPct val="90000"/>
              </a:lnSpc>
            </a:pPr>
            <a:r>
              <a:rPr lang="ru-RU" sz="1600" b="1" dirty="0" smtClean="0">
                <a:solidFill>
                  <a:schemeClr val="tx2"/>
                </a:solidFill>
              </a:rPr>
              <a:t>договора</a:t>
            </a:r>
          </a:p>
          <a:p>
            <a:pPr defTabSz="701599">
              <a:lnSpc>
                <a:spcPct val="90000"/>
              </a:lnSpc>
            </a:pPr>
            <a:r>
              <a:rPr lang="ru-RU" sz="1600" b="1" i="1" dirty="0" smtClean="0">
                <a:solidFill>
                  <a:schemeClr val="tx2"/>
                </a:solidFill>
              </a:rPr>
              <a:t>прирост</a:t>
            </a:r>
            <a:r>
              <a:rPr lang="ru-RU" sz="1300" b="1" i="1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600" b="1" i="1" dirty="0">
                <a:solidFill>
                  <a:srgbClr val="E5581F"/>
                </a:solidFill>
              </a:rPr>
              <a:t>в 7,2 </a:t>
            </a:r>
            <a:r>
              <a:rPr lang="ru-RU" sz="1600" b="1" i="1" dirty="0" smtClean="0">
                <a:solidFill>
                  <a:srgbClr val="E5581F"/>
                </a:solidFill>
              </a:rPr>
              <a:t>раза</a:t>
            </a:r>
          </a:p>
          <a:p>
            <a:pPr defTabSz="701599">
              <a:lnSpc>
                <a:spcPct val="90000"/>
              </a:lnSpc>
            </a:pPr>
            <a:endParaRPr lang="ru-RU" sz="600" b="1" dirty="0">
              <a:solidFill>
                <a:srgbClr val="E5581F"/>
              </a:solidFill>
            </a:endParaRPr>
          </a:p>
          <a:p>
            <a:pPr defTabSz="701599">
              <a:lnSpc>
                <a:spcPct val="90000"/>
              </a:lnSpc>
            </a:pP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(</a:t>
            </a:r>
            <a:r>
              <a:rPr lang="ru-RU" sz="1100" dirty="0">
                <a:solidFill>
                  <a:schemeClr val="accent1">
                    <a:lumMod val="50000"/>
                  </a:schemeClr>
                </a:solidFill>
              </a:rPr>
              <a:t>на </a:t>
            </a:r>
            <a:r>
              <a:rPr lang="ru-RU" sz="1100" b="1" dirty="0" smtClean="0">
                <a:solidFill>
                  <a:schemeClr val="accent1">
                    <a:lumMod val="50000"/>
                  </a:schemeClr>
                </a:solidFill>
              </a:rPr>
              <a:t>105 </a:t>
            </a:r>
            <a:r>
              <a:rPr lang="ru-RU" sz="1100" dirty="0" smtClean="0">
                <a:solidFill>
                  <a:schemeClr val="accent1">
                    <a:lumMod val="50000"/>
                  </a:schemeClr>
                </a:solidFill>
              </a:rPr>
              <a:t>договоров)</a:t>
            </a:r>
            <a:endParaRPr lang="ru-RU" sz="1100" dirty="0">
              <a:solidFill>
                <a:schemeClr val="accent1">
                  <a:lumMod val="50000"/>
                </a:schemeClr>
              </a:solidFill>
            </a:endParaRPr>
          </a:p>
          <a:p>
            <a:pPr defTabSz="701599">
              <a:lnSpc>
                <a:spcPct val="90000"/>
              </a:lnSpc>
              <a:spcAft>
                <a:spcPct val="35000"/>
              </a:spcAft>
            </a:pPr>
            <a:endParaRPr lang="ru-RU" sz="1300" b="1" dirty="0">
              <a:solidFill>
                <a:srgbClr val="E5581F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331215" y="5750247"/>
            <a:ext cx="347641" cy="32395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54024" y="5661940"/>
            <a:ext cx="366577" cy="32395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92566" y="5710659"/>
            <a:ext cx="347641" cy="323956"/>
          </a:xfrm>
          <a:prstGeom prst="rect">
            <a:avLst/>
          </a:prstGeom>
        </p:spPr>
      </p:pic>
      <p:sp>
        <p:nvSpPr>
          <p:cNvPr id="26" name="Скругленный прямоугольник 4"/>
          <p:cNvSpPr/>
          <p:nvPr/>
        </p:nvSpPr>
        <p:spPr>
          <a:xfrm>
            <a:off x="643551" y="5272317"/>
            <a:ext cx="3628518" cy="24535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4192" tIns="84192" rIns="84192" bIns="84192" numCol="1" spcCol="1002" anchor="ctr" anchorCtr="0">
            <a:noAutofit/>
          </a:bodyPr>
          <a:lstStyle/>
          <a:p>
            <a:pPr algn="ctr" defTabSz="982238">
              <a:lnSpc>
                <a:spcPct val="90000"/>
              </a:lnSpc>
            </a:pPr>
            <a:r>
              <a:rPr lang="ru-RU" sz="1900" b="1" dirty="0" smtClean="0">
                <a:solidFill>
                  <a:srgbClr val="0070C0"/>
                </a:solidFill>
              </a:rPr>
              <a:t>В </a:t>
            </a:r>
            <a:r>
              <a:rPr lang="ru-RU" sz="1900" b="1" u="sng" dirty="0" smtClean="0">
                <a:solidFill>
                  <a:srgbClr val="E5581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2017 </a:t>
            </a:r>
            <a:r>
              <a:rPr lang="ru-RU" sz="1900" b="1" dirty="0" smtClean="0">
                <a:solidFill>
                  <a:srgbClr val="0070C0"/>
                </a:solidFill>
              </a:rPr>
              <a:t>году </a:t>
            </a:r>
            <a:r>
              <a:rPr lang="ru-RU" sz="1900" b="1" dirty="0">
                <a:solidFill>
                  <a:srgbClr val="0070C0"/>
                </a:solidFill>
              </a:rPr>
              <a:t>обеспечен:</a:t>
            </a:r>
          </a:p>
        </p:txBody>
      </p:sp>
      <p:sp>
        <p:nvSpPr>
          <p:cNvPr id="27" name="Прямоугольник 18"/>
          <p:cNvSpPr>
            <a:spLocks noChangeArrowheads="1"/>
          </p:cNvSpPr>
          <p:nvPr/>
        </p:nvSpPr>
        <p:spPr bwMode="auto">
          <a:xfrm>
            <a:off x="666387" y="2111454"/>
            <a:ext cx="2671055" cy="1288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164" tIns="36082" rIns="72164" bIns="3608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E5581F"/>
                </a:solidFill>
                <a:latin typeface="+mn-lt"/>
                <a:cs typeface="+mn-cs"/>
              </a:rPr>
              <a:t>ТОП-5 лидеров регионов</a:t>
            </a:r>
          </a:p>
          <a:p>
            <a:pPr algn="ctr"/>
            <a:r>
              <a:rPr lang="ru-RU" altLang="ru-RU" sz="1300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по месту поставки с/х продукции</a:t>
            </a:r>
          </a:p>
          <a:p>
            <a:pPr algn="ctr"/>
            <a:r>
              <a:rPr lang="ru-RU" altLang="ru-RU" sz="900" b="1" i="1" dirty="0">
                <a:solidFill>
                  <a:srgbClr val="1F4E79"/>
                </a:solidFill>
                <a:latin typeface="Arial Narrow" panose="020B0606020202030204" pitchFamily="34" charset="0"/>
              </a:rPr>
              <a:t>(по данным планов)</a:t>
            </a:r>
            <a:br>
              <a:rPr lang="ru-RU" altLang="ru-RU" sz="900" b="1" i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900" b="1" dirty="0">
                <a:solidFill>
                  <a:srgbClr val="1F4E79"/>
                </a:solidFill>
                <a:latin typeface="Arial Narrow" panose="020B0606020202030204" pitchFamily="34" charset="0"/>
              </a:rPr>
              <a:t/>
            </a:r>
            <a:br>
              <a:rPr lang="ru-RU" altLang="ru-RU" sz="900" b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300" b="1" dirty="0">
                <a:solidFill>
                  <a:srgbClr val="1F4E79"/>
                </a:solidFill>
                <a:latin typeface="Arial Narrow" panose="020B0606020202030204" pitchFamily="34" charset="0"/>
              </a:rPr>
              <a:t> </a:t>
            </a:r>
          </a:p>
        </p:txBody>
      </p:sp>
      <p:sp>
        <p:nvSpPr>
          <p:cNvPr id="36" name="L-Shape 10"/>
          <p:cNvSpPr/>
          <p:nvPr/>
        </p:nvSpPr>
        <p:spPr>
          <a:xfrm rot="13701821">
            <a:off x="469901" y="1129706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37" name="Прямоугольник 1"/>
          <p:cNvSpPr>
            <a:spLocks noChangeArrowheads="1"/>
          </p:cNvSpPr>
          <p:nvPr/>
        </p:nvSpPr>
        <p:spPr bwMode="auto">
          <a:xfrm>
            <a:off x="2823697" y="1005960"/>
            <a:ext cx="6815128" cy="857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164" tIns="36082" rIns="72164" bIns="36082">
            <a:spAutoFit/>
          </a:bodyPr>
          <a:lstStyle>
            <a:lvl1pPr indent="449263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indent="0"/>
            <a:r>
              <a:rPr lang="ru-RU" b="1" dirty="0" smtClean="0">
                <a:solidFill>
                  <a:srgbClr val="E5581F"/>
                </a:solidFill>
                <a:latin typeface="+mn-lt"/>
                <a:cs typeface="+mn-cs"/>
              </a:rPr>
              <a:t>184</a:t>
            </a:r>
            <a:r>
              <a:rPr lang="ru-RU" b="1" dirty="0" smtClean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заказчиками</a:t>
            </a:r>
            <a:r>
              <a:rPr lang="ru-RU" b="1" dirty="0">
                <a:solidFill>
                  <a:schemeClr val="tx2"/>
                </a:solidFill>
                <a:latin typeface="+mn-lt"/>
                <a:cs typeface="+mn-cs"/>
              </a:rPr>
              <a:t> </a:t>
            </a:r>
            <a:r>
              <a:rPr lang="ru-RU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запланирована </a:t>
            </a:r>
            <a:r>
              <a:rPr lang="ru-RU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закупка </a:t>
            </a:r>
            <a:r>
              <a:rPr lang="ru-RU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сельхозпродукции </a:t>
            </a:r>
          </a:p>
          <a:p>
            <a:pPr indent="0"/>
            <a:r>
              <a:rPr lang="ru-RU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на </a:t>
            </a:r>
            <a:r>
              <a:rPr lang="ru-RU" b="1" dirty="0">
                <a:solidFill>
                  <a:srgbClr val="1F4E79"/>
                </a:solidFill>
                <a:latin typeface="Arial Narrow" panose="020B0606020202030204" pitchFamily="34" charset="0"/>
              </a:rPr>
              <a:t>общую </a:t>
            </a:r>
            <a:r>
              <a:rPr lang="ru-RU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сумму </a:t>
            </a:r>
            <a:r>
              <a:rPr lang="ru-RU" b="1" dirty="0" smtClean="0">
                <a:solidFill>
                  <a:srgbClr val="E5581F"/>
                </a:solidFill>
                <a:latin typeface="+mn-lt"/>
                <a:cs typeface="+mn-cs"/>
              </a:rPr>
              <a:t>18,71 </a:t>
            </a:r>
            <a:r>
              <a:rPr lang="ru-RU" b="1" dirty="0">
                <a:solidFill>
                  <a:srgbClr val="E5581F"/>
                </a:solidFill>
                <a:latin typeface="+mn-lt"/>
                <a:cs typeface="+mn-cs"/>
              </a:rPr>
              <a:t>млрд рублей</a:t>
            </a:r>
            <a:r>
              <a:rPr lang="ru-RU" b="1" dirty="0">
                <a:solidFill>
                  <a:srgbClr val="1F4E79"/>
                </a:solidFill>
                <a:latin typeface="Arial Narrow" panose="020B0606020202030204" pitchFamily="34" charset="0"/>
              </a:rPr>
              <a:t>, из которых </a:t>
            </a:r>
            <a:r>
              <a:rPr lang="ru-RU" b="1" dirty="0" smtClean="0">
                <a:solidFill>
                  <a:srgbClr val="E5581F"/>
                </a:solidFill>
                <a:latin typeface="+mn-lt"/>
                <a:cs typeface="+mn-cs"/>
              </a:rPr>
              <a:t>131</a:t>
            </a:r>
            <a:r>
              <a:rPr lang="ru-RU" b="1" dirty="0">
                <a:solidFill>
                  <a:srgbClr val="E5581F"/>
                </a:solidFill>
                <a:latin typeface="+mn-lt"/>
                <a:cs typeface="+mn-cs"/>
              </a:rPr>
              <a:t> </a:t>
            </a:r>
            <a:r>
              <a:rPr lang="ru-RU" b="1" dirty="0">
                <a:solidFill>
                  <a:srgbClr val="1F4E79"/>
                </a:solidFill>
                <a:latin typeface="Arial Narrow" panose="020B0606020202030204" pitchFamily="34" charset="0"/>
              </a:rPr>
              <a:t>заказчиками закупка </a:t>
            </a:r>
            <a:r>
              <a:rPr lang="ru-RU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только </a:t>
            </a:r>
            <a:r>
              <a:rPr lang="ru-RU" b="1" dirty="0">
                <a:solidFill>
                  <a:srgbClr val="1F4E79"/>
                </a:solidFill>
                <a:latin typeface="Arial Narrow" panose="020B0606020202030204" pitchFamily="34" charset="0"/>
              </a:rPr>
              <a:t>среди субъектов </a:t>
            </a:r>
            <a:r>
              <a:rPr lang="ru-RU" b="1" dirty="0" smtClean="0">
                <a:solidFill>
                  <a:srgbClr val="1F4E79"/>
                </a:solidFill>
                <a:latin typeface="Arial Narrow" panose="020B0606020202030204" pitchFamily="34" charset="0"/>
              </a:rPr>
              <a:t>МСП - на </a:t>
            </a:r>
            <a:r>
              <a:rPr lang="ru-RU" b="1" dirty="0">
                <a:solidFill>
                  <a:srgbClr val="1F4E79"/>
                </a:solidFill>
                <a:latin typeface="Arial Narrow" panose="020B0606020202030204" pitchFamily="34" charset="0"/>
              </a:rPr>
              <a:t>сумму </a:t>
            </a:r>
            <a:r>
              <a:rPr lang="ru-RU" b="1" dirty="0" smtClean="0">
                <a:solidFill>
                  <a:srgbClr val="E5581F"/>
                </a:solidFill>
                <a:latin typeface="+mn-lt"/>
                <a:cs typeface="+mn-cs"/>
              </a:rPr>
              <a:t>10,64 </a:t>
            </a:r>
            <a:r>
              <a:rPr lang="ru-RU" b="1" dirty="0">
                <a:solidFill>
                  <a:srgbClr val="E5581F"/>
                </a:solidFill>
                <a:latin typeface="+mn-lt"/>
                <a:cs typeface="+mn-cs"/>
              </a:rPr>
              <a:t>млрд </a:t>
            </a:r>
            <a:r>
              <a:rPr lang="ru-RU" b="1" dirty="0" smtClean="0">
                <a:solidFill>
                  <a:srgbClr val="E5581F"/>
                </a:solidFill>
                <a:latin typeface="+mn-lt"/>
                <a:cs typeface="+mn-cs"/>
              </a:rPr>
              <a:t>рублей</a:t>
            </a:r>
            <a:endParaRPr lang="ru-RU" b="1" dirty="0">
              <a:solidFill>
                <a:schemeClr val="tx2"/>
              </a:solidFill>
              <a:latin typeface="+mn-lt"/>
              <a:cs typeface="+mn-cs"/>
            </a:endParaRPr>
          </a:p>
        </p:txBody>
      </p:sp>
      <p:sp>
        <p:nvSpPr>
          <p:cNvPr id="38" name="Скругленный прямоугольник 4"/>
          <p:cNvSpPr/>
          <p:nvPr/>
        </p:nvSpPr>
        <p:spPr>
          <a:xfrm>
            <a:off x="972895" y="1059017"/>
            <a:ext cx="1985515" cy="245357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spcFirstLastPara="0" vert="horz" wrap="square" lIns="84192" tIns="84192" rIns="84192" bIns="84192" numCol="1" spcCol="1002" anchor="ctr" anchorCtr="0">
            <a:noAutofit/>
          </a:bodyPr>
          <a:lstStyle/>
          <a:p>
            <a:pPr algn="ctr" defTabSz="982238">
              <a:lnSpc>
                <a:spcPct val="90000"/>
              </a:lnSpc>
            </a:pPr>
            <a:r>
              <a:rPr lang="ru-RU" sz="1900" b="1" dirty="0" smtClean="0">
                <a:solidFill>
                  <a:srgbClr val="0070C0"/>
                </a:solidFill>
              </a:rPr>
              <a:t>В </a:t>
            </a:r>
            <a:r>
              <a:rPr lang="ru-RU" sz="1900" b="1" u="sng" dirty="0" smtClean="0">
                <a:solidFill>
                  <a:srgbClr val="E5581F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2018 </a:t>
            </a:r>
            <a:r>
              <a:rPr lang="ru-RU" sz="1900" b="1" dirty="0" smtClean="0">
                <a:solidFill>
                  <a:srgbClr val="0070C0"/>
                </a:solidFill>
              </a:rPr>
              <a:t>году:</a:t>
            </a:r>
            <a:endParaRPr lang="ru-RU" sz="1900" b="1" dirty="0">
              <a:solidFill>
                <a:srgbClr val="0070C0"/>
              </a:solidFill>
            </a:endParaRPr>
          </a:p>
        </p:txBody>
      </p:sp>
      <p:sp>
        <p:nvSpPr>
          <p:cNvPr id="30" name="L-Shape 10"/>
          <p:cNvSpPr/>
          <p:nvPr/>
        </p:nvSpPr>
        <p:spPr>
          <a:xfrm rot="13701821">
            <a:off x="469902" y="5207695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pSp>
        <p:nvGrpSpPr>
          <p:cNvPr id="39" name="Группа 38"/>
          <p:cNvGrpSpPr/>
          <p:nvPr/>
        </p:nvGrpSpPr>
        <p:grpSpPr>
          <a:xfrm>
            <a:off x="2174600" y="4715019"/>
            <a:ext cx="3814466" cy="507945"/>
            <a:chOff x="467053" y="2439801"/>
            <a:chExt cx="3467384" cy="639987"/>
          </a:xfrm>
        </p:grpSpPr>
        <p:sp>
          <p:nvSpPr>
            <p:cNvPr id="40" name="Скругленный прямоугольник 39"/>
            <p:cNvSpPr/>
            <p:nvPr/>
          </p:nvSpPr>
          <p:spPr>
            <a:xfrm>
              <a:off x="1578465" y="2439801"/>
              <a:ext cx="2355972" cy="509043"/>
            </a:xfrm>
            <a:prstGeom prst="roundRect">
              <a:avLst/>
            </a:prstGeom>
            <a:solidFill>
              <a:sysClr val="window" lastClr="FFFFFF">
                <a:alpha val="90000"/>
                <a:hueOff val="0"/>
                <a:satOff val="0"/>
                <a:lumOff val="0"/>
                <a:alphaOff val="0"/>
              </a:sysClr>
            </a:solidFill>
            <a:ln w="25400" cap="flat" cmpd="sng" algn="ctr">
              <a:noFill/>
              <a:prstDash val="solid"/>
              <a:miter lim="800000"/>
            </a:ln>
            <a:effectLst/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41" name="Скругленный прямоугольник 12"/>
            <p:cNvSpPr txBox="1"/>
            <p:nvPr/>
          </p:nvSpPr>
          <p:spPr>
            <a:xfrm>
              <a:off x="467053" y="2620443"/>
              <a:ext cx="3260753" cy="459345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algn="ctr" defTabSz="420959">
                <a:spcAft>
                  <a:spcPts val="0"/>
                </a:spcAft>
              </a:pPr>
              <a:endParaRPr lang="ru-RU" sz="1300" b="1" i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endParaRPr>
            </a:p>
          </p:txBody>
        </p:sp>
      </p:grpSp>
      <p:sp>
        <p:nvSpPr>
          <p:cNvPr id="66" name="Прямоугольник 18"/>
          <p:cNvSpPr>
            <a:spLocks noChangeArrowheads="1"/>
          </p:cNvSpPr>
          <p:nvPr/>
        </p:nvSpPr>
        <p:spPr bwMode="auto">
          <a:xfrm>
            <a:off x="5435016" y="2102738"/>
            <a:ext cx="3662057" cy="811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164" tIns="36082" rIns="72164" bIns="3608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ru-RU" altLang="ru-RU" sz="1600" b="1" dirty="0">
                <a:solidFill>
                  <a:srgbClr val="E5581F"/>
                </a:solidFill>
                <a:latin typeface="+mn-lt"/>
                <a:cs typeface="+mn-cs"/>
              </a:rPr>
              <a:t>ТОП-5 лидеров заказчиков</a:t>
            </a:r>
          </a:p>
          <a:p>
            <a:pPr algn="ctr"/>
            <a:r>
              <a:rPr lang="ru-RU" altLang="ru-RU" sz="1000" b="1" dirty="0">
                <a:solidFill>
                  <a:srgbClr val="1F4E79"/>
                </a:solidFill>
                <a:latin typeface="Arial Narrow" panose="020B0606020202030204" pitchFamily="34" charset="0"/>
              </a:rPr>
              <a:t> </a:t>
            </a:r>
            <a:r>
              <a:rPr lang="ru-RU" altLang="ru-RU" sz="1300" b="1" dirty="0">
                <a:solidFill>
                  <a:srgbClr val="1F4E79"/>
                </a:solidFill>
                <a:latin typeface="Arial Narrow" panose="020B0606020202030204" pitchFamily="34" charset="0"/>
              </a:rPr>
              <a:t>по закупке с/х продукции</a:t>
            </a:r>
          </a:p>
          <a:p>
            <a:pPr algn="ctr"/>
            <a:r>
              <a:rPr lang="ru-RU" altLang="ru-RU" sz="900" b="1" i="1" dirty="0">
                <a:solidFill>
                  <a:srgbClr val="1F4E79"/>
                </a:solidFill>
                <a:latin typeface="Arial Narrow" panose="020B0606020202030204" pitchFamily="34" charset="0"/>
              </a:rPr>
              <a:t>(по данным планов)</a:t>
            </a:r>
            <a:br>
              <a:rPr lang="ru-RU" altLang="ru-RU" sz="900" b="1" i="1" dirty="0">
                <a:solidFill>
                  <a:srgbClr val="1F4E79"/>
                </a:solidFill>
                <a:latin typeface="Arial Narrow" panose="020B0606020202030204" pitchFamily="34" charset="0"/>
              </a:rPr>
            </a:br>
            <a:r>
              <a:rPr lang="ru-RU" altLang="ru-RU" sz="1000" b="1" i="1" dirty="0">
                <a:solidFill>
                  <a:schemeClr val="accent2">
                    <a:lumMod val="75000"/>
                  </a:schemeClr>
                </a:solidFill>
                <a:latin typeface="Calibri" panose="020F0502020204030204" pitchFamily="34" charset="0"/>
              </a:rPr>
              <a:t> </a:t>
            </a:r>
            <a:endParaRPr lang="ru-RU" altLang="ru-RU" sz="1000" i="1" dirty="0"/>
          </a:p>
        </p:txBody>
      </p:sp>
      <p:grpSp>
        <p:nvGrpSpPr>
          <p:cNvPr id="67" name="Группа 66"/>
          <p:cNvGrpSpPr/>
          <p:nvPr/>
        </p:nvGrpSpPr>
        <p:grpSpPr>
          <a:xfrm>
            <a:off x="294713" y="2756486"/>
            <a:ext cx="4574962" cy="2145957"/>
            <a:chOff x="675698" y="2785344"/>
            <a:chExt cx="5130510" cy="1817416"/>
          </a:xfrm>
        </p:grpSpPr>
        <p:pic>
          <p:nvPicPr>
            <p:cNvPr id="68" name="Picture 2" descr="http://milovidna.ru/wp-content/uploads/2016/09/milovidna-strelka-03-orang-1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58" y="3171979"/>
              <a:ext cx="5010490" cy="143078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9" name="Скругленный прямоугольник 4"/>
            <p:cNvSpPr txBox="1"/>
            <p:nvPr/>
          </p:nvSpPr>
          <p:spPr>
            <a:xfrm>
              <a:off x="4087912" y="2785344"/>
              <a:ext cx="1718296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34116"/>
              <a:r>
                <a:rPr lang="ru-RU" sz="900" b="1" i="1" dirty="0">
                  <a:solidFill>
                    <a:schemeClr val="tx1"/>
                  </a:solidFill>
                  <a:latin typeface="Calibri" panose="020F0502020204030204"/>
                </a:rPr>
                <a:t>Свердловская область</a:t>
              </a:r>
            </a:p>
            <a:p>
              <a:pPr algn="ctr" defTabSz="334116"/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5 млрд рублей</a:t>
              </a:r>
            </a:p>
          </p:txBody>
        </p:sp>
        <p:sp>
          <p:nvSpPr>
            <p:cNvPr id="70" name="Скругленный прямоугольник 4"/>
            <p:cNvSpPr txBox="1"/>
            <p:nvPr/>
          </p:nvSpPr>
          <p:spPr>
            <a:xfrm>
              <a:off x="2889399" y="3070398"/>
              <a:ext cx="1718296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34116"/>
              <a:r>
                <a:rPr lang="ru-RU" sz="900" b="1" i="1" dirty="0">
                  <a:solidFill>
                    <a:schemeClr val="tx1"/>
                  </a:solidFill>
                  <a:latin typeface="Calibri" panose="020F0502020204030204"/>
                </a:rPr>
                <a:t>Краснодарский край</a:t>
              </a:r>
            </a:p>
            <a:p>
              <a:pPr algn="ctr" defTabSz="334116"/>
              <a:r>
                <a:rPr lang="ru-RU" sz="900" b="1" i="1" dirty="0">
                  <a:solidFill>
                    <a:schemeClr val="tx1"/>
                  </a:solidFill>
                  <a:latin typeface="Calibri" panose="020F0502020204030204"/>
                </a:rPr>
                <a:t> </a:t>
              </a:r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3,1 млрд рублей</a:t>
              </a:r>
            </a:p>
          </p:txBody>
        </p:sp>
        <p:sp>
          <p:nvSpPr>
            <p:cNvPr id="71" name="Скругленный прямоугольник 4"/>
            <p:cNvSpPr txBox="1"/>
            <p:nvPr/>
          </p:nvSpPr>
          <p:spPr>
            <a:xfrm>
              <a:off x="2469762" y="3508164"/>
              <a:ext cx="1861361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34116"/>
              <a:r>
                <a:rPr lang="ru-RU" sz="900" b="1" i="1" dirty="0">
                  <a:solidFill>
                    <a:schemeClr val="tx1"/>
                  </a:solidFill>
                  <a:latin typeface="Calibri" panose="020F0502020204030204"/>
                </a:rPr>
                <a:t>Республика Татарстан</a:t>
              </a:r>
            </a:p>
            <a:p>
              <a:pPr algn="ctr" defTabSz="334116"/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1,9 млрд рублей</a:t>
              </a:r>
            </a:p>
          </p:txBody>
        </p:sp>
        <p:sp>
          <p:nvSpPr>
            <p:cNvPr id="72" name="Скругленный прямоугольник 10"/>
            <p:cNvSpPr txBox="1"/>
            <p:nvPr/>
          </p:nvSpPr>
          <p:spPr>
            <a:xfrm>
              <a:off x="1702547" y="3878059"/>
              <a:ext cx="1534429" cy="406636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34116"/>
              <a:r>
                <a:rPr lang="ru-RU" sz="9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Воронежская область</a:t>
              </a:r>
            </a:p>
            <a:p>
              <a:pPr algn="ctr" defTabSz="334116"/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1,4 млрд рублей</a:t>
              </a:r>
            </a:p>
          </p:txBody>
        </p:sp>
        <p:sp>
          <p:nvSpPr>
            <p:cNvPr id="73" name="Скругленный прямоугольник 12"/>
            <p:cNvSpPr txBox="1"/>
            <p:nvPr/>
          </p:nvSpPr>
          <p:spPr>
            <a:xfrm>
              <a:off x="675698" y="3993639"/>
              <a:ext cx="1107710" cy="582111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34116"/>
              <a:r>
                <a:rPr lang="ru-RU" sz="9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Республика </a:t>
              </a:r>
            </a:p>
            <a:p>
              <a:pPr algn="ctr" defTabSz="334116"/>
              <a:r>
                <a:rPr lang="ru-RU" sz="9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Башкортостан</a:t>
              </a:r>
            </a:p>
            <a:p>
              <a:pPr algn="ctr" defTabSz="334116"/>
              <a:r>
                <a:rPr lang="ru-RU" sz="900" b="1" i="1" dirty="0">
                  <a:solidFill>
                    <a:sysClr val="windowText" lastClr="000000">
                      <a:hueOff val="0"/>
                      <a:satOff val="0"/>
                      <a:lumOff val="0"/>
                      <a:alphaOff val="0"/>
                    </a:sysClr>
                  </a:solidFill>
                  <a:latin typeface="Calibri" panose="020F0502020204030204"/>
                </a:rPr>
                <a:t> </a:t>
              </a:r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  <a:latin typeface="Calibri" panose="020F0502020204030204"/>
                </a:rPr>
                <a:t>1,2 млрд рублей</a:t>
              </a:r>
            </a:p>
          </p:txBody>
        </p:sp>
      </p:grpSp>
      <p:grpSp>
        <p:nvGrpSpPr>
          <p:cNvPr id="74" name="Группа 73"/>
          <p:cNvGrpSpPr/>
          <p:nvPr/>
        </p:nvGrpSpPr>
        <p:grpSpPr>
          <a:xfrm>
            <a:off x="4304333" y="2908947"/>
            <a:ext cx="5234645" cy="1984553"/>
            <a:chOff x="71701" y="2702588"/>
            <a:chExt cx="6411036" cy="2070562"/>
          </a:xfrm>
        </p:grpSpPr>
        <p:pic>
          <p:nvPicPr>
            <p:cNvPr id="75" name="Picture 2" descr="http://milovidna.ru/wp-content/uploads/2016/09/milovidna-strelka-03-orang-1.png"/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rgbClr val="0070C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6558" y="3019834"/>
              <a:ext cx="5543291" cy="17293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6" name="Скругленный прямоугольник 4"/>
            <p:cNvSpPr txBox="1"/>
            <p:nvPr/>
          </p:nvSpPr>
          <p:spPr>
            <a:xfrm>
              <a:off x="4453036" y="2702588"/>
              <a:ext cx="2029701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85879">
                <a:lnSpc>
                  <a:spcPct val="90000"/>
                </a:lnSpc>
                <a:spcAft>
                  <a:spcPct val="35000"/>
                </a:spcAft>
              </a:pPr>
              <a: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ОАО «Ирбитский молочный завод» </a:t>
              </a:r>
              <a:b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</a:rPr>
                <a:t>3,6 млрд рублей</a:t>
              </a:r>
            </a:p>
          </p:txBody>
        </p:sp>
        <p:sp>
          <p:nvSpPr>
            <p:cNvPr id="77" name="Скругленный прямоугольник 4"/>
            <p:cNvSpPr txBox="1"/>
            <p:nvPr/>
          </p:nvSpPr>
          <p:spPr>
            <a:xfrm>
              <a:off x="2634047" y="2949392"/>
              <a:ext cx="2167660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85879">
                <a:lnSpc>
                  <a:spcPct val="90000"/>
                </a:lnSpc>
                <a:spcAft>
                  <a:spcPct val="35000"/>
                </a:spcAft>
              </a:pPr>
              <a: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ПАО  «Новороссийский комбинат хлебопродуктов» </a:t>
              </a:r>
              <a:b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</a:rPr>
                <a:t>3,3 млрд рублей</a:t>
              </a:r>
            </a:p>
          </p:txBody>
        </p:sp>
        <p:sp>
          <p:nvSpPr>
            <p:cNvPr id="78" name="Скругленный прямоугольник 4"/>
            <p:cNvSpPr txBox="1"/>
            <p:nvPr/>
          </p:nvSpPr>
          <p:spPr>
            <a:xfrm>
              <a:off x="2490270" y="3528157"/>
              <a:ext cx="1495024" cy="39113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85879">
                <a:lnSpc>
                  <a:spcPct val="90000"/>
                </a:lnSpc>
                <a:spcAft>
                  <a:spcPct val="35000"/>
                </a:spcAft>
              </a:pPr>
              <a:r>
                <a:rPr lang="ru-RU" sz="900" b="1" i="1" dirty="0">
                  <a:latin typeface="Calibri" panose="020F0502020204030204" pitchFamily="34" charset="0"/>
                </a:rPr>
                <a:t>АО «Татспиртпром</a:t>
              </a:r>
              <a: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»</a:t>
              </a:r>
              <a:b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</a:rPr>
                <a:t>(1,5 млрд рублей)</a:t>
              </a:r>
            </a:p>
          </p:txBody>
        </p:sp>
        <p:sp>
          <p:nvSpPr>
            <p:cNvPr id="79" name="Скругленный прямоугольник 10"/>
            <p:cNvSpPr txBox="1"/>
            <p:nvPr/>
          </p:nvSpPr>
          <p:spPr>
            <a:xfrm>
              <a:off x="1234425" y="3780085"/>
              <a:ext cx="1611999" cy="602584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85879">
                <a:lnSpc>
                  <a:spcPct val="90000"/>
                </a:lnSpc>
                <a:spcAft>
                  <a:spcPct val="35000"/>
                </a:spcAft>
              </a:pPr>
              <a: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ОАО «</a:t>
              </a:r>
              <a:r>
                <a:rPr lang="ru-RU" sz="900" b="1" i="1" dirty="0" err="1">
                  <a:solidFill>
                    <a:schemeClr val="tx1"/>
                  </a:solidFill>
                  <a:latin typeface="Calibri" panose="020F0502020204030204" pitchFamily="34" charset="0"/>
                </a:rPr>
                <a:t>Бутурлиновский</a:t>
              </a:r>
              <a: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  <a:t> мелькомбинат»  </a:t>
              </a:r>
              <a:br>
                <a:rPr lang="ru-RU" sz="900" b="1" i="1" dirty="0">
                  <a:solidFill>
                    <a:schemeClr val="tx1"/>
                  </a:solidFill>
                  <a:latin typeface="Calibri" panose="020F0502020204030204" pitchFamily="34" charset="0"/>
                </a:rPr>
              </a:br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</a:rPr>
                <a:t>1,3 млрд рублей</a:t>
              </a:r>
            </a:p>
          </p:txBody>
        </p:sp>
        <p:sp>
          <p:nvSpPr>
            <p:cNvPr id="80" name="Скругленный прямоугольник 12"/>
            <p:cNvSpPr txBox="1"/>
            <p:nvPr/>
          </p:nvSpPr>
          <p:spPr>
            <a:xfrm>
              <a:off x="71701" y="3789253"/>
              <a:ext cx="1384782" cy="983897"/>
            </a:xfrm>
            <a:prstGeom prst="rect">
              <a:avLst/>
            </a:prstGeom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36287" tIns="36287" rIns="36287" bIns="36287" numCol="1" spcCol="1270" anchor="ctr" anchorCtr="0">
              <a:noAutofit/>
            </a:bodyPr>
            <a:lstStyle/>
            <a:p>
              <a:pPr algn="ctr" defTabSz="385879">
                <a:spcAft>
                  <a:spcPts val="0"/>
                </a:spcAft>
              </a:pPr>
              <a:r>
                <a:rPr lang="ru-RU" sz="900" b="1" i="1" dirty="0">
                  <a:latin typeface="Calibri" panose="020F0502020204030204" pitchFamily="34" charset="0"/>
                </a:rPr>
                <a:t>ОАО «Птицефабрика «Боровская имени А.А. Созонова» </a:t>
              </a:r>
              <a:endParaRPr lang="ru-RU" sz="900" b="1" i="1" dirty="0" smtClean="0">
                <a:latin typeface="Calibri" panose="020F0502020204030204" pitchFamily="34" charset="0"/>
              </a:endParaRPr>
            </a:p>
            <a:p>
              <a:pPr algn="ctr" defTabSz="385879">
                <a:spcAft>
                  <a:spcPts val="0"/>
                </a:spcAft>
              </a:pPr>
              <a:r>
                <a:rPr lang="ru-RU" sz="900" b="1" i="1" dirty="0">
                  <a:solidFill>
                    <a:srgbClr val="5B9BD5">
                      <a:lumMod val="75000"/>
                    </a:srgbClr>
                  </a:solidFill>
                </a:rPr>
                <a:t>1,2 млрд рублей</a:t>
              </a:r>
            </a:p>
          </p:txBody>
        </p:sp>
      </p:grpSp>
      <p:sp>
        <p:nvSpPr>
          <p:cNvPr id="34" name="Прямоугольник 33"/>
          <p:cNvSpPr/>
          <p:nvPr/>
        </p:nvSpPr>
        <p:spPr>
          <a:xfrm>
            <a:off x="7368657" y="354230"/>
            <a:ext cx="2265883" cy="42665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21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itchFamily="34" charset="0"/>
              </a:rPr>
              <a:t>Расширение сбыта</a:t>
            </a:r>
            <a:endParaRPr lang="ru-RU" sz="21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047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67660" y="-22054"/>
            <a:ext cx="10039133" cy="6911978"/>
          </a:xfrm>
          <a:prstGeom prst="rect">
            <a:avLst/>
          </a:prstGeom>
        </p:spPr>
      </p:pic>
      <p:sp>
        <p:nvSpPr>
          <p:cNvPr id="6" name="Параллелограмм 5"/>
          <p:cNvSpPr/>
          <p:nvPr/>
        </p:nvSpPr>
        <p:spPr>
          <a:xfrm>
            <a:off x="237949" y="1314873"/>
            <a:ext cx="5597772" cy="5359078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 dirty="0"/>
          </a:p>
        </p:txBody>
      </p:sp>
      <p:sp>
        <p:nvSpPr>
          <p:cNvPr id="9" name="Rectangle 8"/>
          <p:cNvSpPr/>
          <p:nvPr/>
        </p:nvSpPr>
        <p:spPr>
          <a:xfrm>
            <a:off x="1363370" y="2065346"/>
            <a:ext cx="3589630" cy="3788245"/>
          </a:xfrm>
          <a:prstGeom prst="rect">
            <a:avLst/>
          </a:prstGeom>
        </p:spPr>
        <p:txBody>
          <a:bodyPr wrap="square" lIns="72164" tIns="36082" rIns="72164" bIns="36082">
            <a:spAutoFit/>
          </a:bodyPr>
          <a:lstStyle/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4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Глоссарий</a:t>
            </a:r>
            <a:r>
              <a:rPr lang="en-US" sz="1400" kern="0" dirty="0">
                <a:solidFill>
                  <a:schemeClr val="bg1"/>
                </a:solidFill>
                <a:latin typeface="+mj-lt"/>
                <a:ea typeface="MS PGothic"/>
              </a:rPr>
              <a:t>	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endParaRPr lang="ru-RU" sz="11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3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Раздел 1.</a:t>
            </a:r>
            <a:r>
              <a:rPr lang="ru-RU" sz="1300" kern="0" dirty="0" smtClean="0">
                <a:solidFill>
                  <a:schemeClr val="bg1"/>
                </a:solidFill>
                <a:latin typeface="+mj-lt"/>
                <a:ea typeface="MS PGothic"/>
              </a:rPr>
              <a:t> </a:t>
            </a:r>
            <a:r>
              <a:rPr lang="ru-RU" sz="1200" kern="0" dirty="0">
                <a:solidFill>
                  <a:schemeClr val="bg1"/>
                </a:solidFill>
                <a:latin typeface="+mj-lt"/>
                <a:ea typeface="MS PGothic"/>
              </a:rPr>
              <a:t>Поддержка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200" kern="0" dirty="0">
                <a:solidFill>
                  <a:schemeClr val="bg1"/>
                </a:solidFill>
                <a:latin typeface="+mj-lt"/>
                <a:ea typeface="MS PGothic"/>
              </a:rPr>
              <a:t>Сельскохозяйственных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200" kern="0" dirty="0">
                <a:solidFill>
                  <a:schemeClr val="bg1"/>
                </a:solidFill>
                <a:latin typeface="+mj-lt"/>
                <a:ea typeface="MS PGothic"/>
              </a:rPr>
              <a:t>кооперативов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endParaRPr lang="ru-RU" sz="1100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3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Раздел 2.</a:t>
            </a:r>
            <a:r>
              <a:rPr lang="ru-RU" sz="1300" kern="0" dirty="0" smtClean="0">
                <a:solidFill>
                  <a:schemeClr val="bg1"/>
                </a:solidFill>
                <a:latin typeface="+mj-lt"/>
                <a:ea typeface="MS PGothic"/>
              </a:rPr>
              <a:t> </a:t>
            </a:r>
            <a:r>
              <a:rPr lang="ru-RU" sz="1200" kern="0" dirty="0">
                <a:solidFill>
                  <a:schemeClr val="bg1"/>
                </a:solidFill>
                <a:latin typeface="+mj-lt"/>
                <a:ea typeface="MS PGothic"/>
              </a:rPr>
              <a:t>Сервисы Портала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200" kern="0" dirty="0">
                <a:solidFill>
                  <a:schemeClr val="bg1"/>
                </a:solidFill>
                <a:latin typeface="+mj-lt"/>
                <a:ea typeface="MS PGothic"/>
              </a:rPr>
              <a:t>Бизнес-навигатора МСП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endParaRPr lang="ru-RU" sz="1100" kern="0" dirty="0">
              <a:solidFill>
                <a:schemeClr val="bg1"/>
              </a:solidFill>
              <a:ea typeface="MS PGothic"/>
            </a:endParaRP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300" b="1" kern="0" dirty="0">
                <a:solidFill>
                  <a:schemeClr val="bg1"/>
                </a:solidFill>
                <a:latin typeface="+mj-lt"/>
                <a:ea typeface="MS PGothic"/>
              </a:rPr>
              <a:t>Раздел 3. </a:t>
            </a:r>
            <a:r>
              <a:rPr lang="ru-RU" sz="1200" kern="0" dirty="0">
                <a:solidFill>
                  <a:schemeClr val="bg1"/>
                </a:solidFill>
                <a:latin typeface="+mj-lt"/>
                <a:ea typeface="MS PGothic"/>
              </a:rPr>
              <a:t>Поддержка крестьянских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200" kern="0" dirty="0">
                <a:solidFill>
                  <a:schemeClr val="bg1"/>
                </a:solidFill>
                <a:latin typeface="+mj-lt"/>
                <a:ea typeface="MS PGothic"/>
              </a:rPr>
              <a:t>(фермерских) хозяйств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endParaRPr lang="ru-RU" sz="11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endParaRPr lang="ru-RU" sz="11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4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Полезные ссылки</a:t>
            </a:r>
          </a:p>
          <a:p>
            <a:pPr marL="202019" indent="-202019" defTabSz="908994" eaLnBrk="0" hangingPunct="0">
              <a:lnSpc>
                <a:spcPct val="90000"/>
              </a:lnSpc>
              <a:spcBef>
                <a:spcPts val="298"/>
              </a:spcBef>
              <a:spcAft>
                <a:spcPts val="298"/>
              </a:spcAft>
              <a:buClr>
                <a:srgbClr val="FFD200"/>
              </a:buClr>
              <a:buSzPct val="70000"/>
              <a:defRPr/>
            </a:pPr>
            <a:r>
              <a:rPr lang="ru-RU" sz="14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на </a:t>
            </a:r>
            <a:r>
              <a:rPr lang="ru-RU" sz="1400" b="1" kern="0" dirty="0">
                <a:solidFill>
                  <a:schemeClr val="bg1"/>
                </a:solidFill>
                <a:latin typeface="+mj-lt"/>
                <a:ea typeface="MS PGothic"/>
              </a:rPr>
              <a:t>ресурсы</a:t>
            </a:r>
            <a:endParaRPr lang="en-US" sz="1400" b="1" kern="0" dirty="0">
              <a:solidFill>
                <a:schemeClr val="bg1"/>
              </a:solidFill>
              <a:latin typeface="+mj-lt"/>
              <a:ea typeface="MS PGothic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12424" y="1351368"/>
            <a:ext cx="2334289" cy="46412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</a:rPr>
              <a:t>Содержание</a:t>
            </a:r>
          </a:p>
        </p:txBody>
      </p:sp>
      <p:sp>
        <p:nvSpPr>
          <p:cNvPr id="8" name="Rectangle 9"/>
          <p:cNvSpPr/>
          <p:nvPr/>
        </p:nvSpPr>
        <p:spPr>
          <a:xfrm>
            <a:off x="4194952" y="2090079"/>
            <a:ext cx="537057" cy="3407115"/>
          </a:xfrm>
          <a:prstGeom prst="rect">
            <a:avLst/>
          </a:prstGeom>
        </p:spPr>
        <p:txBody>
          <a:bodyPr wrap="square" lIns="72164" tIns="36082" rIns="72164" bIns="36082">
            <a:spAutoFit/>
          </a:bodyPr>
          <a:lstStyle/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r>
              <a:rPr lang="pt-BR" sz="13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03</a:t>
            </a: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5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pt-BR" sz="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r>
              <a:rPr lang="pt-BR" sz="1300" b="1" kern="0" dirty="0">
                <a:solidFill>
                  <a:schemeClr val="bg1"/>
                </a:solidFill>
                <a:latin typeface="+mj-lt"/>
                <a:ea typeface="MS PGothic"/>
              </a:rPr>
              <a:t>0</a:t>
            </a:r>
            <a:r>
              <a:rPr lang="ru-RU" sz="1300" b="1" kern="0" dirty="0">
                <a:solidFill>
                  <a:schemeClr val="bg1"/>
                </a:solidFill>
                <a:latin typeface="+mj-lt"/>
                <a:ea typeface="MS PGothic"/>
              </a:rPr>
              <a:t>5</a:t>
            </a:r>
            <a:endParaRPr lang="pt-BR" sz="13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11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900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11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4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r>
              <a:rPr lang="ru-RU" sz="13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20</a:t>
            </a:r>
            <a:endParaRPr lang="pt-BR" sz="13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pt-BR" sz="11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13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2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r>
              <a:rPr lang="ru-RU" sz="13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28</a:t>
            </a:r>
            <a:endParaRPr lang="en-US" sz="13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16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1100" kern="0" dirty="0" smtClean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endParaRPr lang="ru-RU" sz="1300" b="1" kern="0" dirty="0">
              <a:solidFill>
                <a:schemeClr val="bg1"/>
              </a:solidFill>
              <a:latin typeface="+mj-lt"/>
              <a:ea typeface="MS PGothic"/>
            </a:endParaRPr>
          </a:p>
          <a:p>
            <a:pPr marL="160332" indent="-160332" defTabSz="721424" eaLnBrk="0" hangingPunct="0">
              <a:lnSpc>
                <a:spcPct val="90000"/>
              </a:lnSpc>
              <a:spcBef>
                <a:spcPts val="237"/>
              </a:spcBef>
              <a:spcAft>
                <a:spcPts val="237"/>
              </a:spcAft>
              <a:buClr>
                <a:srgbClr val="FFD200"/>
              </a:buClr>
              <a:buSzPct val="70000"/>
              <a:defRPr/>
            </a:pPr>
            <a:r>
              <a:rPr lang="ru-RU" sz="1300" b="1" kern="0" dirty="0" smtClean="0">
                <a:solidFill>
                  <a:schemeClr val="bg1"/>
                </a:solidFill>
                <a:latin typeface="+mj-lt"/>
                <a:ea typeface="MS PGothic"/>
              </a:rPr>
              <a:t>36</a:t>
            </a:r>
            <a:endParaRPr lang="ru-RU" sz="1300" b="1" kern="0" dirty="0">
              <a:solidFill>
                <a:schemeClr val="bg1"/>
              </a:solidFill>
              <a:latin typeface="+mj-lt"/>
              <a:ea typeface="MS PGothic"/>
            </a:endParaRPr>
          </a:p>
        </p:txBody>
      </p:sp>
      <p:pic>
        <p:nvPicPr>
          <p:cNvPr id="11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18942" y="1397342"/>
            <a:ext cx="1375273" cy="49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632535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245270" y="998961"/>
            <a:ext cx="5302894" cy="5652241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4927135" y="5044971"/>
            <a:ext cx="4270349" cy="75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i="1" dirty="0"/>
              <a:t>Сервисы Портала Бизнес-навигатора МСП</a:t>
            </a:r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4927134" y="4755739"/>
            <a:ext cx="1306093" cy="314074"/>
          </a:xfrm>
          <a:prstGeom prst="rect">
            <a:avLst/>
          </a:prstGeom>
        </p:spPr>
        <p:txBody>
          <a:bodyPr lIns="72164" tIns="36082" rIns="72164" bIns="36082"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600" b="1" i="1" kern="0" dirty="0"/>
              <a:t>Раздел 2</a:t>
            </a:r>
            <a:r>
              <a:rPr lang="ru-RU" sz="1600" b="1" i="1" kern="0" dirty="0" smtClean="0"/>
              <a:t>.</a:t>
            </a:r>
            <a:endParaRPr lang="en-US" sz="1600" b="1" i="1" kern="0" dirty="0"/>
          </a:p>
        </p:txBody>
      </p:sp>
    </p:spTree>
    <p:extLst>
      <p:ext uri="{BB962C8B-B14F-4D97-AF65-F5344CB8AC3E}">
        <p14:creationId xmlns:p14="http://schemas.microsoft.com/office/powerpoint/2010/main" xmlns="" val="3684057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Прямоугольник 15"/>
          <p:cNvSpPr/>
          <p:nvPr/>
        </p:nvSpPr>
        <p:spPr>
          <a:xfrm>
            <a:off x="253360" y="1651817"/>
            <a:ext cx="4782637" cy="1103731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anchor="ctr"/>
          <a:lstStyle/>
          <a:p>
            <a:pPr>
              <a:defRPr/>
            </a:pP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Навигатор по мерам поддержки сельхозкооперации</a:t>
            </a:r>
            <a:r>
              <a:rPr lang="ru-RU" sz="1600" b="1" dirty="0">
                <a:solidFill>
                  <a:srgbClr val="0070C0"/>
                </a:solidFill>
              </a:rPr>
              <a:t> </a:t>
            </a:r>
            <a:r>
              <a:rPr lang="en-US" sz="2200" b="1" dirty="0">
                <a:solidFill>
                  <a:srgbClr val="0070C0"/>
                </a:solidFill>
              </a:rPr>
              <a:t>AGRO</a:t>
            </a:r>
            <a:r>
              <a:rPr lang="ru-RU" sz="2200" b="1" dirty="0">
                <a:solidFill>
                  <a:srgbClr val="0070C0"/>
                </a:solidFill>
              </a:rPr>
              <a:t>-</a:t>
            </a:r>
            <a:r>
              <a:rPr lang="en-US" sz="2200" b="1" dirty="0">
                <a:solidFill>
                  <a:srgbClr val="0070C0"/>
                </a:solidFill>
              </a:rPr>
              <a:t>COOP</a:t>
            </a:r>
            <a:r>
              <a:rPr lang="ru-RU" sz="2200" b="1" dirty="0">
                <a:solidFill>
                  <a:srgbClr val="0070C0"/>
                </a:solidFill>
              </a:rPr>
              <a:t>.</a:t>
            </a:r>
            <a:r>
              <a:rPr lang="en-US" sz="2200" b="1" dirty="0" smtClean="0">
                <a:solidFill>
                  <a:srgbClr val="0070C0"/>
                </a:solidFill>
              </a:rPr>
              <a:t>RU</a:t>
            </a:r>
            <a:endParaRPr lang="ru-RU" sz="2200" dirty="0">
              <a:solidFill>
                <a:srgbClr val="0070C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3361" y="2955909"/>
            <a:ext cx="4299630" cy="4166297"/>
          </a:xfrm>
          <a:prstGeom prst="rect">
            <a:avLst/>
          </a:prstGeom>
          <a:noFill/>
        </p:spPr>
        <p:txBody>
          <a:bodyPr lIns="72164" tIns="36082" rIns="72164" bIns="36082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Содержит информацию о доступных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действующим сельскохозяйственным кооперативам 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мерах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кредитно-гарантийной, лизинговой поддержки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rPr>
              <a:t>, </a:t>
            </a:r>
          </a:p>
          <a:p>
            <a:pPr>
              <a:defRPr/>
            </a:pP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возможностях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продвижения своей продукции в Интернете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 получения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доступа к закупкам крупнейших заказчиков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</a:t>
            </a:r>
          </a:p>
          <a:p>
            <a:pPr>
              <a:defRPr/>
            </a:pPr>
            <a:endParaRPr lang="ru-RU" sz="5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</a:endParaRPr>
          </a:p>
          <a:p>
            <a:pPr>
              <a:defRPr/>
            </a:pP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а также раскрывает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для потенциальных участников </a:t>
            </a:r>
            <a:r>
              <a:rPr lang="en-US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</a:t>
            </a:r>
            <a:r>
              <a:rPr lang="ru-RU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ельхозкооперации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из числа КФХ и ЛПХ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дополнительные возможности интеграции через </a:t>
            </a:r>
            <a:r>
              <a:rPr lang="ru-RU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создание новых и вступление в действующие сельхозкооперативы</a:t>
            </a:r>
          </a:p>
        </p:txBody>
      </p:sp>
      <p:sp>
        <p:nvSpPr>
          <p:cNvPr id="29701" name="TextBox 4"/>
          <p:cNvSpPr txBox="1">
            <a:spLocks noChangeArrowheads="1"/>
          </p:cNvSpPr>
          <p:nvPr/>
        </p:nvSpPr>
        <p:spPr bwMode="auto">
          <a:xfrm>
            <a:off x="7245111" y="385226"/>
            <a:ext cx="2584771" cy="415269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164" tIns="36082" rIns="72164" bIns="3608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ru-RU" alt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Создание и развитие</a:t>
            </a:r>
          </a:p>
        </p:txBody>
      </p:sp>
      <p:sp>
        <p:nvSpPr>
          <p:cNvPr id="29702" name="Заголовок 1"/>
          <p:cNvSpPr txBox="1">
            <a:spLocks/>
          </p:cNvSpPr>
          <p:nvPr/>
        </p:nvSpPr>
        <p:spPr bwMode="auto">
          <a:xfrm>
            <a:off x="253361" y="936156"/>
            <a:ext cx="2569793" cy="554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164" tIns="36082" rIns="72164" bIns="36082" anchor="ctr"/>
          <a:lstStyle>
            <a:lvl1pPr defTabSz="1217613">
              <a:lnSpc>
                <a:spcPct val="90000"/>
              </a:lnSpc>
              <a:spcBef>
                <a:spcPts val="1263"/>
              </a:spcBef>
              <a:buFont typeface="Arial" panose="020B0604020202020204" pitchFamily="34" charset="0"/>
              <a:buChar char="•"/>
              <a:defRPr sz="35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863600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30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439863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5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2016125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590800" indent="-287338" defTabSz="1217613">
              <a:lnSpc>
                <a:spcPct val="90000"/>
              </a:lnSpc>
              <a:spcBef>
                <a:spcPts val="625"/>
              </a:spcBef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30480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5052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9624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419600" indent="-287338" defTabSz="1217613" eaLnBrk="0" fontAlgn="base" hangingPunct="0">
              <a:lnSpc>
                <a:spcPct val="90000"/>
              </a:lnSpc>
              <a:spcBef>
                <a:spcPts val="62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ru-RU" altLang="ru-RU" sz="2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Корпорация МСП</a:t>
            </a:r>
          </a:p>
        </p:txBody>
      </p:sp>
      <p:grpSp>
        <p:nvGrpSpPr>
          <p:cNvPr id="29703" name="Группа 10"/>
          <p:cNvGrpSpPr>
            <a:grpSpLocks/>
          </p:cNvGrpSpPr>
          <p:nvPr/>
        </p:nvGrpSpPr>
        <p:grpSpPr bwMode="auto">
          <a:xfrm>
            <a:off x="5137663" y="975215"/>
            <a:ext cx="4345810" cy="5727809"/>
            <a:chOff x="0" y="0"/>
            <a:chExt cx="4620671" cy="6505483"/>
          </a:xfrm>
        </p:grpSpPr>
        <p:pic>
          <p:nvPicPr>
            <p:cNvPr id="29704" name="Рисунок 11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620671" cy="191693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705" name="Рисунок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4625" t="8331" r="26096" b="3877"/>
            <a:stretch>
              <a:fillRect/>
            </a:stretch>
          </p:blipFill>
          <p:spPr bwMode="auto">
            <a:xfrm>
              <a:off x="20886" y="1916935"/>
              <a:ext cx="4578897" cy="45885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Заголовок 1"/>
          <p:cNvSpPr>
            <a:spLocks noGrp="1"/>
          </p:cNvSpPr>
          <p:nvPr>
            <p:ph type="title"/>
          </p:nvPr>
        </p:nvSpPr>
        <p:spPr>
          <a:xfrm>
            <a:off x="2192491" y="220348"/>
            <a:ext cx="5128738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</p:spTree>
    <p:extLst>
      <p:ext uri="{BB962C8B-B14F-4D97-AF65-F5344CB8AC3E}">
        <p14:creationId xmlns:p14="http://schemas.microsoft.com/office/powerpoint/2010/main" xmlns="" val="3033433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72530" y="269385"/>
            <a:ext cx="5128738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127643" y="1246639"/>
            <a:ext cx="5570166" cy="41142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Онлайн-каталог </a:t>
            </a:r>
            <a:r>
              <a:rPr lang="ru-RU" b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сельхозпродукции </a:t>
            </a:r>
            <a:r>
              <a:rPr lang="en-US" sz="2200" b="1" dirty="0">
                <a:solidFill>
                  <a:srgbClr val="0070C0"/>
                </a:solidFill>
              </a:rPr>
              <a:t>RUFERMA.RU</a:t>
            </a:r>
            <a:endParaRPr lang="ru-RU" sz="2200" b="1" dirty="0">
              <a:solidFill>
                <a:srgbClr val="0070C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6465" y="2095658"/>
            <a:ext cx="5559426" cy="426774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7339598" y="408648"/>
            <a:ext cx="2358211" cy="41526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lIns="72164" tIns="36082" rIns="72164" bIns="36082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grpSp>
        <p:nvGrpSpPr>
          <p:cNvPr id="10" name="Группа 9"/>
          <p:cNvGrpSpPr/>
          <p:nvPr/>
        </p:nvGrpSpPr>
        <p:grpSpPr bwMode="auto">
          <a:xfrm>
            <a:off x="95408" y="1351313"/>
            <a:ext cx="4042974" cy="5012094"/>
            <a:chOff x="0" y="0"/>
            <a:chExt cx="5930693" cy="6544021"/>
          </a:xfrm>
        </p:grpSpPr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b="41032"/>
            <a:stretch>
              <a:fillRect/>
            </a:stretch>
          </p:blipFill>
          <p:spPr bwMode="auto">
            <a:xfrm>
              <a:off x="129208" y="212769"/>
              <a:ext cx="5656523" cy="63312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23453" t="6685" r="24078" b="13535"/>
            <a:stretch>
              <a:fillRect/>
            </a:stretch>
          </p:blipFill>
          <p:spPr bwMode="auto">
            <a:xfrm>
              <a:off x="0" y="0"/>
              <a:ext cx="5930693" cy="50724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xmlns="" val="3467518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1606" y="250109"/>
            <a:ext cx="5045200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Сервисы Портала Бизнес-навигатора МСП</a:t>
            </a:r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688615" y="1139313"/>
            <a:ext cx="4480571" cy="47297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300" b="1" dirty="0">
                <a:solidFill>
                  <a:srgbClr val="0070C0"/>
                </a:solidFill>
              </a:rPr>
              <a:t>С</a:t>
            </a:r>
            <a:r>
              <a:rPr lang="ru-RU" sz="1300" b="1" dirty="0" smtClean="0">
                <a:solidFill>
                  <a:srgbClr val="0070C0"/>
                </a:solidFill>
              </a:rPr>
              <a:t>оздание сайта сельхозкооператива в сети Интернет на базе сервиса «Поток»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2"/>
          <a:srcRect l="1828" r="893"/>
          <a:stretch/>
        </p:blipFill>
        <p:spPr>
          <a:xfrm>
            <a:off x="752203" y="1603437"/>
            <a:ext cx="4504042" cy="508656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9947" y="1044843"/>
            <a:ext cx="4059715" cy="564515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96806" y="439841"/>
            <a:ext cx="2358211" cy="41526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lIns="72164" tIns="36082" rIns="72164" bIns="36082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448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683" y="797581"/>
            <a:ext cx="2149873" cy="52753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endParaRPr lang="ru-RU" sz="13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748" y="995340"/>
            <a:ext cx="8737976" cy="696629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dirty="0">
                <a:solidFill>
                  <a:srgbClr val="0070C0"/>
                </a:solidFill>
              </a:rPr>
              <a:t>Информация о д</a:t>
            </a:r>
            <a:r>
              <a:rPr lang="ru-RU" altLang="ru-RU" sz="1300" b="1" dirty="0">
                <a:solidFill>
                  <a:srgbClr val="0070C0"/>
                </a:solidFill>
              </a:rPr>
              <a:t>ействующих торговых точках для сбыта </a:t>
            </a:r>
            <a:r>
              <a:rPr lang="ru-RU" altLang="ru-RU" sz="1300" b="1" dirty="0" smtClean="0">
                <a:solidFill>
                  <a:srgbClr val="0070C0"/>
                </a:solidFill>
              </a:rPr>
              <a:t>продукции в </a:t>
            </a:r>
            <a:r>
              <a:rPr lang="ru-RU" sz="1300" b="1" dirty="0" smtClean="0">
                <a:solidFill>
                  <a:srgbClr val="0070C0"/>
                </a:solidFill>
              </a:rPr>
              <a:t>Бизнес-навигаторе </a:t>
            </a:r>
            <a:r>
              <a:rPr lang="ru-RU" sz="1300" b="1" dirty="0">
                <a:solidFill>
                  <a:srgbClr val="0070C0"/>
                </a:solidFill>
              </a:rPr>
              <a:t>МСП</a:t>
            </a:r>
          </a:p>
          <a:p>
            <a:pPr>
              <a:lnSpc>
                <a:spcPct val="150000"/>
              </a:lnSpc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30585" y="245186"/>
            <a:ext cx="5046517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-260" t="9623" r="12569" b="4059"/>
          <a:stretch/>
        </p:blipFill>
        <p:spPr>
          <a:xfrm>
            <a:off x="256748" y="1386583"/>
            <a:ext cx="9068978" cy="5069274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7271132" y="384449"/>
            <a:ext cx="2358211" cy="41526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lIns="72164" tIns="36082" rIns="72164" bIns="36082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51555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71132" y="384449"/>
            <a:ext cx="2358211" cy="41526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lIns="72164" tIns="36082" rIns="72164" bIns="36082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  <p:sp>
        <p:nvSpPr>
          <p:cNvPr id="6" name="Заголовок 2"/>
          <p:cNvSpPr txBox="1">
            <a:spLocks/>
          </p:cNvSpPr>
          <p:nvPr/>
        </p:nvSpPr>
        <p:spPr bwMode="auto">
          <a:xfrm>
            <a:off x="2236556" y="245186"/>
            <a:ext cx="5106425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br>
              <a:rPr lang="ru-RU" dirty="0" smtClean="0"/>
            </a:br>
            <a:r>
              <a:rPr lang="ru-RU" dirty="0" smtClean="0"/>
              <a:t>Сервисы Портала Бизнес-навигатора МСП</a:t>
            </a:r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276890" y="929849"/>
            <a:ext cx="9208920" cy="821279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1300" b="1" dirty="0" smtClean="0">
                <a:solidFill>
                  <a:srgbClr val="0070C0"/>
                </a:solidFill>
              </a:rPr>
              <a:t>Информация о магазинах системы </a:t>
            </a:r>
            <a:r>
              <a:rPr lang="ru-RU" sz="1300" b="1" dirty="0">
                <a:solidFill>
                  <a:srgbClr val="0070C0"/>
                </a:solidFill>
              </a:rPr>
              <a:t>Центросоюза Российской Федерации, расположенных в населенных пунктах с численностью </a:t>
            </a:r>
            <a:r>
              <a:rPr lang="ru-RU" sz="1300" b="1" dirty="0" smtClean="0">
                <a:solidFill>
                  <a:srgbClr val="0070C0"/>
                </a:solidFill>
              </a:rPr>
              <a:t>населения более 2 тысяч человек, </a:t>
            </a:r>
            <a:r>
              <a:rPr lang="ru-RU" altLang="ru-RU" sz="1300" b="1" dirty="0" smtClean="0">
                <a:solidFill>
                  <a:srgbClr val="0070C0"/>
                </a:solidFill>
              </a:rPr>
              <a:t>в </a:t>
            </a:r>
            <a:r>
              <a:rPr lang="ru-RU" sz="1300" b="1" dirty="0" smtClean="0">
                <a:solidFill>
                  <a:srgbClr val="0070C0"/>
                </a:solidFill>
              </a:rPr>
              <a:t>Бизнес-навигаторе МСП</a:t>
            </a:r>
          </a:p>
          <a:p>
            <a:pPr>
              <a:lnSpc>
                <a:spcPct val="120000"/>
              </a:lnSpc>
            </a:pPr>
            <a:endParaRPr lang="ru-RU" sz="1300" b="1" dirty="0">
              <a:solidFill>
                <a:srgbClr val="0070C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8096" y="1516934"/>
            <a:ext cx="8684587" cy="49316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239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86683" y="797581"/>
            <a:ext cx="2149873" cy="52753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endParaRPr lang="ru-RU" sz="1300" b="1" dirty="0">
              <a:solidFill>
                <a:schemeClr val="tx2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6748" y="995340"/>
            <a:ext cx="8737976" cy="696629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>
              <a:lnSpc>
                <a:spcPct val="150000"/>
              </a:lnSpc>
            </a:pPr>
            <a:r>
              <a:rPr lang="ru-RU" sz="1300" b="1" dirty="0" smtClean="0">
                <a:solidFill>
                  <a:srgbClr val="0070C0"/>
                </a:solidFill>
              </a:rPr>
              <a:t>Информация о помещениях для открытия собственной сети магазинов </a:t>
            </a:r>
            <a:r>
              <a:rPr lang="ru-RU" altLang="ru-RU" sz="1300" b="1" dirty="0" smtClean="0">
                <a:solidFill>
                  <a:srgbClr val="0070C0"/>
                </a:solidFill>
              </a:rPr>
              <a:t>в </a:t>
            </a:r>
            <a:r>
              <a:rPr lang="ru-RU" sz="1300" b="1" dirty="0" smtClean="0">
                <a:solidFill>
                  <a:srgbClr val="0070C0"/>
                </a:solidFill>
              </a:rPr>
              <a:t>Бизнес-навигаторе МСП</a:t>
            </a:r>
          </a:p>
          <a:p>
            <a:pPr>
              <a:lnSpc>
                <a:spcPct val="150000"/>
              </a:lnSpc>
            </a:pP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236556" y="245186"/>
            <a:ext cx="5106425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t="9163" r="11704" b="3752"/>
          <a:stretch/>
        </p:blipFill>
        <p:spPr>
          <a:xfrm>
            <a:off x="256747" y="1326814"/>
            <a:ext cx="9278913" cy="5196925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262573" y="384449"/>
            <a:ext cx="2358211" cy="415269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txBody>
          <a:bodyPr wrap="none" lIns="72164" tIns="36082" rIns="72164" bIns="36082">
            <a:spAutoFit/>
          </a:bodyPr>
          <a:lstStyle/>
          <a:p>
            <a:r>
              <a:rPr lang="ru-RU" sz="2200" b="1" dirty="0">
                <a:solidFill>
                  <a:schemeClr val="bg1"/>
                </a:solidFill>
                <a:latin typeface="Arial Narrow" panose="020B0606020202030204" pitchFamily="34" charset="0"/>
              </a:rPr>
              <a:t>Расширение сбыта</a:t>
            </a:r>
            <a:endParaRPr lang="ru-RU" sz="2200" b="1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69316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67230" y="250657"/>
            <a:ext cx="5063504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br>
              <a:rPr lang="ru-RU" dirty="0"/>
            </a:br>
            <a:r>
              <a:rPr lang="ru-RU" dirty="0"/>
              <a:t>Сервисы Портала Бизнес-навигатора МСП</a:t>
            </a:r>
            <a:endParaRPr lang="ru-RU" dirty="0">
              <a:cs typeface="Helvetica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96379" y="979772"/>
            <a:ext cx="9088865" cy="1103224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r>
              <a:rPr lang="ru-RU" sz="1600" b="1" dirty="0" smtClean="0">
                <a:solidFill>
                  <a:srgbClr val="0070C0"/>
                </a:solidFill>
                <a:latin typeface="+mj-lt"/>
              </a:rPr>
              <a:t>Все сервисы Портала </a:t>
            </a:r>
            <a:r>
              <a:rPr lang="ru-RU" sz="1600" b="1" dirty="0">
                <a:solidFill>
                  <a:srgbClr val="0070C0"/>
                </a:solidFill>
              </a:rPr>
              <a:t>Бизнес-навигатора </a:t>
            </a:r>
            <a:r>
              <a:rPr lang="ru-RU" sz="1600" b="1" dirty="0" smtClean="0">
                <a:solidFill>
                  <a:srgbClr val="0070C0"/>
                </a:solidFill>
              </a:rPr>
              <a:t>МСП для сельскохозяйственных кооперативов являются </a:t>
            </a:r>
            <a:r>
              <a:rPr lang="ru-RU" sz="1600" b="1" u="sng" dirty="0" smtClean="0">
                <a:solidFill>
                  <a:srgbClr val="0070C0"/>
                </a:solidFill>
              </a:rPr>
              <a:t>бесплатными</a:t>
            </a:r>
            <a:r>
              <a:rPr lang="ru-RU" sz="1600" b="1" dirty="0" smtClean="0">
                <a:solidFill>
                  <a:srgbClr val="0070C0"/>
                </a:solidFill>
              </a:rPr>
              <a:t>.  </a:t>
            </a:r>
            <a:r>
              <a:rPr lang="ru-RU" sz="1600" b="1" dirty="0" smtClean="0">
                <a:solidFill>
                  <a:srgbClr val="0070C0"/>
                </a:solidFill>
                <a:latin typeface="+mj-lt"/>
              </a:rPr>
              <a:t>Доступ к их использованию предоставляется после прохождения регистрации на Портале по адресу </a:t>
            </a:r>
            <a:r>
              <a:rPr lang="en-US" sz="1600" b="1" u="sng" dirty="0" smtClean="0">
                <a:solidFill>
                  <a:srgbClr val="0070C0"/>
                </a:solidFill>
              </a:rPr>
              <a:t>www.smbn.ru</a:t>
            </a:r>
            <a:endParaRPr lang="ru-RU" sz="1600" b="1" u="sng" dirty="0">
              <a:solidFill>
                <a:srgbClr val="0070C0"/>
              </a:solidFill>
            </a:endParaRPr>
          </a:p>
          <a:p>
            <a:endParaRPr lang="ru-RU" sz="1600" b="1" dirty="0">
              <a:solidFill>
                <a:srgbClr val="1F4E79"/>
              </a:solidFill>
              <a:latin typeface="+mj-lt"/>
              <a:cs typeface="Helvetica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1231" t="8855" r="1337" b="3905"/>
          <a:stretch/>
        </p:blipFill>
        <p:spPr>
          <a:xfrm>
            <a:off x="496379" y="1883471"/>
            <a:ext cx="8660952" cy="4907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6388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>
            <a:off x="245270" y="998961"/>
            <a:ext cx="5302894" cy="5652241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0" name="Title 3"/>
          <p:cNvSpPr txBox="1">
            <a:spLocks/>
          </p:cNvSpPr>
          <p:nvPr/>
        </p:nvSpPr>
        <p:spPr bwMode="auto">
          <a:xfrm>
            <a:off x="4927135" y="5044971"/>
            <a:ext cx="4270349" cy="75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i="1" dirty="0"/>
              <a:t>Поддержка </a:t>
            </a:r>
            <a:r>
              <a:rPr lang="ru-RU" sz="1800" i="1" dirty="0"/>
              <a:t>крестьянских </a:t>
            </a:r>
            <a:r>
              <a:rPr lang="ru-RU" sz="1800" i="1" dirty="0"/>
              <a:t>(</a:t>
            </a:r>
            <a:r>
              <a:rPr lang="ru-RU" sz="1800" i="1" dirty="0"/>
              <a:t>фермерских) хозяйств</a:t>
            </a:r>
            <a:endParaRPr lang="ru-RU" sz="1800" i="1" dirty="0"/>
          </a:p>
        </p:txBody>
      </p:sp>
      <p:sp>
        <p:nvSpPr>
          <p:cNvPr id="22" name="Text Placeholder 4"/>
          <p:cNvSpPr txBox="1">
            <a:spLocks/>
          </p:cNvSpPr>
          <p:nvPr/>
        </p:nvSpPr>
        <p:spPr>
          <a:xfrm>
            <a:off x="4927134" y="4755739"/>
            <a:ext cx="1306093" cy="314074"/>
          </a:xfrm>
          <a:prstGeom prst="rect">
            <a:avLst/>
          </a:prstGeom>
        </p:spPr>
        <p:txBody>
          <a:bodyPr lIns="72164" tIns="36082" rIns="72164" bIns="36082"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600" b="1" i="1" kern="0" dirty="0"/>
              <a:t>Раздел 3</a:t>
            </a:r>
            <a:r>
              <a:rPr lang="ru-RU" sz="1600" b="1" i="1" kern="0" dirty="0" smtClean="0"/>
              <a:t>.</a:t>
            </a:r>
            <a:endParaRPr lang="en-US" sz="1600" b="1" i="1" kern="0" dirty="0"/>
          </a:p>
        </p:txBody>
      </p:sp>
    </p:spTree>
    <p:extLst>
      <p:ext uri="{BB962C8B-B14F-4D97-AF65-F5344CB8AC3E}">
        <p14:creationId xmlns:p14="http://schemas.microsoft.com/office/powerpoint/2010/main" xmlns="" val="106560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4030771" y="285117"/>
            <a:ext cx="4629779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478357"/>
              </p:ext>
            </p:extLst>
          </p:nvPr>
        </p:nvGraphicFramePr>
        <p:xfrm>
          <a:off x="1830169" y="1441744"/>
          <a:ext cx="7790550" cy="2373948"/>
        </p:xfrm>
        <a:graphic>
          <a:graphicData uri="http://schemas.openxmlformats.org/drawingml/2006/table">
            <a:tbl>
              <a:tblPr/>
              <a:tblGrid>
                <a:gridCol w="147644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5748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5719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419941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605779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</a:t>
                      </a:r>
                      <a:endParaRPr lang="ru-RU" sz="9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начинающему фермеру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разведения крупного рогатого скота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мясного или молочного направлений в расчете на 1 КФХ.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90% затрат, 10% - собственные средства фермеров.</a:t>
                      </a: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4488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ведения иных видов деятельности.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90 процентов затрат, 10% - собственные средства фермеров.</a:t>
                      </a: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1637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1,5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83827">
                <a:tc rowSpan="3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Грант</a:t>
                      </a:r>
                      <a:endParaRPr lang="ru-RU" sz="900" b="1" kern="1200" baseline="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развитие семейной животноводческой фермы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</a:t>
                      </a: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</a:t>
                      </a:r>
                      <a:r>
                        <a:rPr kumimoji="0" lang="ru-RU" sz="7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месяца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разведения крупного рогатого скота мясного или молочного направлений в расчете на 1 КФХ.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более 60 % затрат, 40% - 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собственные средства фермеров, из них часть затрат (не более 20% ) может быть обеспечена за счет средств субъекта РФ.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26164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Для развития иных </a:t>
                      </a:r>
                      <a:r>
                        <a:rPr lang="ru-RU" sz="80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подотраслей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животноводства.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Размер не 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более 60 % затрат, 40% - собственные средства фермеров, из них часть затрат (не более 20% ) может быть обеспечена за счет средств субъекта РФ.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95886"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altLang="ru-RU" sz="11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21,6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 рублей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246801" y="3219353"/>
            <a:ext cx="1270273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Минсельхоз</a:t>
            </a:r>
          </a:p>
          <a:p>
            <a:pPr algn="r"/>
            <a:r>
              <a:rPr lang="ru-RU" sz="1400" b="1" dirty="0" smtClean="0">
                <a:solidFill>
                  <a:srgbClr val="0070C0"/>
                </a:solidFill>
              </a:rPr>
              <a:t>России</a:t>
            </a:r>
          </a:p>
          <a:p>
            <a:pPr algn="r"/>
            <a:r>
              <a:rPr lang="ru-RU" sz="1100" dirty="0">
                <a:solidFill>
                  <a:srgbClr val="0070C0"/>
                </a:solidFill>
              </a:rPr>
              <a:t>субсидирование</a:t>
            </a:r>
            <a:endParaRPr lang="ru-RU" sz="1100" b="1" dirty="0">
              <a:solidFill>
                <a:srgbClr val="0070C0"/>
              </a:solidFill>
            </a:endParaRPr>
          </a:p>
        </p:txBody>
      </p:sp>
      <p:sp>
        <p:nvSpPr>
          <p:cNvPr id="29" name="L-Shape 10"/>
          <p:cNvSpPr/>
          <p:nvPr/>
        </p:nvSpPr>
        <p:spPr>
          <a:xfrm rot="13701821">
            <a:off x="1376659" y="3386784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7747193"/>
              </p:ext>
            </p:extLst>
          </p:nvPr>
        </p:nvGraphicFramePr>
        <p:xfrm>
          <a:off x="1838921" y="971357"/>
          <a:ext cx="7790547" cy="37737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51072"/>
                <a:gridCol w="1107941"/>
                <a:gridCol w="1192518"/>
                <a:gridCol w="4039016"/>
              </a:tblGrid>
              <a:tr h="36287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 освоения гранта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51449457"/>
              </p:ext>
            </p:extLst>
          </p:nvPr>
        </p:nvGraphicFramePr>
        <p:xfrm>
          <a:off x="1838922" y="3740020"/>
          <a:ext cx="7790549" cy="2768403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790549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</a:tblGrid>
              <a:tr h="2728584"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Субсидии </a:t>
                      </a:r>
                      <a:r>
                        <a:rPr lang="ru-RU" sz="1000" b="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</a:t>
                      </a:r>
                      <a:r>
                        <a:rPr lang="ru-RU" sz="1000" b="0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сфере</a:t>
                      </a:r>
                      <a:r>
                        <a:rPr lang="ru-RU" sz="1000" kern="120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 </a:t>
                      </a:r>
                      <a:r>
                        <a:rPr lang="ru-RU" sz="9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Животноводства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реализации механизма льготного кредитования по инвестиционным и краткосрочным кредитам.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возмещение части прямых понесенных затрат на создание и модернизацию объектов АПК.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повышение продуктивности в молочном скотоводстве.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поддержку развития социально значимых отраслей – овцеводства и козоводства, оленеводства и т.п. – в рамках «единой» субсидии.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</a:t>
                      </a:r>
                      <a:r>
                        <a:rPr lang="ru-RU" sz="9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Растениеводства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Производителям сельхозтехники с целью снижения ее стоимости для </a:t>
                      </a:r>
                      <a:r>
                        <a:rPr lang="ru-RU" sz="8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 оказание несвязанной поддержки предоставляются </a:t>
                      </a:r>
                      <a:r>
                        <a:rPr lang="ru-RU" sz="8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том числе КФХ.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Критерии отбора для предоставления субсидии:</a:t>
                      </a:r>
                    </a:p>
                    <a:p>
                      <a:pPr marL="1264774" marR="0" lvl="2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в субъекте РФ посевных площадей, занятых зерновыми, зерново-бобовыми и кормовыми </a:t>
                      </a:r>
                      <a:r>
                        <a:rPr lang="ru-RU" sz="8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сельхозкультурами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и проч.</a:t>
                      </a:r>
                    </a:p>
                    <a:p>
                      <a:pPr marL="1264774" marR="0" lvl="2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Наличие НПА субъекта РФ, устанавливающего порядок и условия предоставления из бюджета региона средств </a:t>
                      </a:r>
                      <a:r>
                        <a:rPr lang="ru-RU" sz="8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сельхозтоваропроизводителям</a:t>
                      </a:r>
                      <a:endParaRPr lang="ru-RU" sz="8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</a:t>
                      </a:r>
                      <a:r>
                        <a:rPr lang="ru-RU" sz="9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Виноградарства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 виноделия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единой субсидии.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КФХ получают субсидии на компенсации прямых понесенных затрат на строительство и модернизацию объектов АПК.</a:t>
                      </a:r>
                    </a:p>
                    <a:p>
                      <a:pPr marL="0" marR="0" lvl="0" indent="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9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</a:t>
                      </a:r>
                      <a:r>
                        <a:rPr lang="ru-RU" sz="9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Рыбоводства</a:t>
                      </a:r>
                      <a:r>
                        <a:rPr lang="ru-RU" sz="900" b="0" i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рамках механизма льготного кредитования </a:t>
                      </a:r>
                      <a:r>
                        <a:rPr lang="ru-RU" sz="8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сельхозтоваропроизводителей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</a:p>
                    <a:p>
                      <a:pPr marL="718112" marR="0" lvl="1" indent="-171450" algn="just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Субсидии на содержание племенных объектов </a:t>
                      </a:r>
                      <a:r>
                        <a:rPr lang="ru-RU" sz="8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аквакультуры</a:t>
                      </a:r>
                      <a:r>
                        <a:rPr lang="ru-RU" sz="8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принадлежащих организациям, зарегистрированным в государственном племенном регистре.</a:t>
                      </a:r>
                    </a:p>
                  </a:txBody>
                  <a:tcPr marL="71889" marR="71889" marT="36287" marB="36287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57785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Параллелограмм 30"/>
          <p:cNvSpPr/>
          <p:nvPr/>
        </p:nvSpPr>
        <p:spPr>
          <a:xfrm>
            <a:off x="245270" y="998961"/>
            <a:ext cx="5302894" cy="5652241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5" name="Text Placeholder 4"/>
          <p:cNvSpPr txBox="1">
            <a:spLocks/>
          </p:cNvSpPr>
          <p:nvPr/>
        </p:nvSpPr>
        <p:spPr>
          <a:xfrm>
            <a:off x="4927134" y="4755739"/>
            <a:ext cx="1255348" cy="314074"/>
          </a:xfrm>
          <a:prstGeom prst="rect">
            <a:avLst/>
          </a:prstGeom>
        </p:spPr>
        <p:txBody>
          <a:bodyPr lIns="72164" tIns="36082" rIns="72164" bIns="36082"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600" b="1" i="1" kern="0" dirty="0" smtClean="0"/>
              <a:t>Глоссарий</a:t>
            </a:r>
            <a:endParaRPr lang="en-US" sz="1600" b="1" i="1" kern="0" dirty="0"/>
          </a:p>
        </p:txBody>
      </p:sp>
    </p:spTree>
    <p:extLst>
      <p:ext uri="{BB962C8B-B14F-4D97-AF65-F5344CB8AC3E}">
        <p14:creationId xmlns:p14="http://schemas.microsoft.com/office/powerpoint/2010/main" xmlns="" val="326707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195560"/>
            <a:ext cx="1548262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3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266144" y="3362991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1745463" y="1294652"/>
          <a:ext cx="6396147" cy="45113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19158">
                  <a:extLst>
                    <a:ext uri="{9D8B030D-6E8A-4147-A177-3AD203B41FA5}">
                      <a16:colId xmlns="" xmlns:a16="http://schemas.microsoft.com/office/drawing/2014/main" val="2846274562"/>
                    </a:ext>
                  </a:extLst>
                </a:gridCol>
                <a:gridCol w="6766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9366">
                  <a:extLst>
                    <a:ext uri="{9D8B030D-6E8A-4147-A177-3AD203B41FA5}">
                      <a16:colId xmlns="" xmlns:a16="http://schemas.microsoft.com/office/drawing/2014/main" val="2423533658"/>
                    </a:ext>
                  </a:extLst>
                </a:gridCol>
                <a:gridCol w="169178">
                  <a:extLst>
                    <a:ext uri="{9D8B030D-6E8A-4147-A177-3AD203B41FA5}">
                      <a16:colId xmlns="" xmlns:a16="http://schemas.microsoft.com/office/drawing/2014/main" val="1229482924"/>
                    </a:ext>
                  </a:extLst>
                </a:gridCol>
                <a:gridCol w="29118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80402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Сезонный легкий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</a:t>
                      </a:r>
                      <a:r>
                        <a:rPr lang="ru-RU" sz="900" b="0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проведение сезонных работ</a:t>
                      </a:r>
                      <a:endParaRPr lang="en-US" sz="9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18 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Сокращенный пакет документов;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Сокращенные сроки рассмотрения заявки;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</a:t>
                      </a:r>
                      <a:r>
                        <a:rPr lang="ru-RU" sz="800" u="none" strike="noStrike" kern="120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беззалоговых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/ частично обеспеченных кредитов;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Увеличение сроков кредитования для отдельных отраслей АПК.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9588396"/>
                  </a:ext>
                </a:extLst>
              </a:tr>
              <a:tr h="132839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проведение сезонных работ</a:t>
                      </a:r>
                      <a:endParaRPr lang="en-US" sz="10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получения кредита в размере до 10 месячных выручек;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принятия в залог только продукции будущего урожая;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установления индивидуального графика;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Принятие в залог биомассы рыбы;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кредитования вновь созданных КФХ/ИП.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25091358"/>
                  </a:ext>
                </a:extLst>
              </a:tr>
              <a:tr h="1225253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Овердрафт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На оплату платежных (расчетных) документов (покрытие кассовых разрывов)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kern="1200" dirty="0" smtClean="0"/>
                        <a:t>Устанавливается индивидуально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учета оборотов в других банках при установлении лимита овердрафта;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Сумма лимита овердрафта не ограничена (зависит от оборотов);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Увеличенный период непрерывного кредитования счета заемщика (до 60 дней).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53603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Оборотный стандарт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  <a:endParaRPr lang="en-US" sz="9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24 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Комиссия за предоставление и обслуживание кредита не взимается;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оформления в залог ТМЦ до 50% от требуемого объема обеспечения;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частично необеспеченных кредитов до 50%.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/>
          </p:nvPr>
        </p:nvGraphicFramePr>
        <p:xfrm>
          <a:off x="1745463" y="968508"/>
          <a:ext cx="6390717" cy="229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2242"/>
                <a:gridCol w="710436"/>
                <a:gridCol w="1082569"/>
                <a:gridCol w="194524"/>
                <a:gridCol w="2900946"/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030771" y="285117"/>
            <a:ext cx="4629779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8137291" y="1294652"/>
            <a:ext cx="213006" cy="4511275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70812" y="6376164"/>
            <a:ext cx="7318160" cy="3498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</a:t>
            </a:r>
            <a:r>
              <a:rPr lang="ru-RU" sz="9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9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900" i="1" dirty="0"/>
          </a:p>
        </p:txBody>
      </p:sp>
      <p:sp>
        <p:nvSpPr>
          <p:cNvPr id="2" name="TextBox 1"/>
          <p:cNvSpPr txBox="1"/>
          <p:nvPr/>
        </p:nvSpPr>
        <p:spPr>
          <a:xfrm>
            <a:off x="643363" y="3710467"/>
            <a:ext cx="474647" cy="27292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300" b="1" i="1" dirty="0" smtClean="0">
                <a:solidFill>
                  <a:srgbClr val="197EC6"/>
                </a:solidFill>
              </a:rPr>
              <a:t>1/3</a:t>
            </a:r>
            <a:endParaRPr lang="ru-RU" sz="1300" b="1" i="1" dirty="0">
              <a:solidFill>
                <a:srgbClr val="197EC6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439531" y="2915172"/>
            <a:ext cx="1278215" cy="1270235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гарантии                  АО "Корпорация "МСП"</a:t>
            </a:r>
          </a:p>
        </p:txBody>
      </p:sp>
    </p:spTree>
    <p:extLst>
      <p:ext uri="{BB962C8B-B14F-4D97-AF65-F5344CB8AC3E}">
        <p14:creationId xmlns:p14="http://schemas.microsoft.com/office/powerpoint/2010/main" xmlns="" val="3675006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-90879" y="3236862"/>
            <a:ext cx="1548262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3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251999" y="3405679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1745463" y="1294652"/>
          <a:ext cx="6396147" cy="45938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61446">
                  <a:extLst>
                    <a:ext uri="{9D8B030D-6E8A-4147-A177-3AD203B41FA5}">
                      <a16:colId xmlns="" xmlns:a16="http://schemas.microsoft.com/office/drawing/2014/main" val="2846274562"/>
                    </a:ext>
                  </a:extLst>
                </a:gridCol>
                <a:gridCol w="634318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119366">
                  <a:extLst>
                    <a:ext uri="{9D8B030D-6E8A-4147-A177-3AD203B41FA5}">
                      <a16:colId xmlns="" xmlns:a16="http://schemas.microsoft.com/office/drawing/2014/main" val="2423533658"/>
                    </a:ext>
                  </a:extLst>
                </a:gridCol>
                <a:gridCol w="169178">
                  <a:extLst>
                    <a:ext uri="{9D8B030D-6E8A-4147-A177-3AD203B41FA5}">
                      <a16:colId xmlns="" xmlns:a16="http://schemas.microsoft.com/office/drawing/2014/main" val="1229482924"/>
                    </a:ext>
                  </a:extLst>
                </a:gridCol>
                <a:gridCol w="2911839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</a:tblGrid>
              <a:tr h="1975451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на приобретение земельных участков сельскохозяйственного назначения под их залог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земельных участков из состава земель с/х назначения для целей организации на них производства, хранения и/или первичной переработки с/х продукции</a:t>
                      </a:r>
                      <a:endParaRPr lang="en-US" sz="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96 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 – до 8 лет; 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2  лет;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приобретаемых земельных участков;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При определении максимальной суммы кредита возможен учет будущих денежных потоков от бизнеса.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549588396"/>
                  </a:ext>
                </a:extLst>
              </a:tr>
              <a:tr h="1152647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под залог приобретаемой техники/ оборудования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как новой, так и бывшей в употреблении техники и оборудования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Широкий перечень техники и оборудования, приобретаемых за счет кредита;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приобретаемой техники/оборудования;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кредитования;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6578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Кредит на приобретение молодняка с/х животных под их залог</a:t>
                      </a:r>
                      <a:endParaRPr lang="en-US" sz="10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молодняка с/х животных следующих видов – крупный рогатый скот, свиньи, лошади, овцы, козы</a:t>
                      </a:r>
                      <a:endParaRPr lang="en-US" sz="800" b="0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60 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 погашению основного долга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Только залог приобретаемого молодняка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сельскохозяйственных животных;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приобретения молодняка у зарубежных поставщиков;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формирования индивидуального графика с учетом технологических особенностей ведения хозяйственной деятельности.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030771" y="285117"/>
            <a:ext cx="4629779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8080422" y="1294652"/>
            <a:ext cx="213006" cy="4596656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44761" y="3702055"/>
            <a:ext cx="474647" cy="27292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300" b="1" i="1" dirty="0">
                <a:solidFill>
                  <a:srgbClr val="197EC6"/>
                </a:solidFill>
              </a:rPr>
              <a:t>2</a:t>
            </a:r>
            <a:r>
              <a:rPr lang="ru-RU" sz="1300" b="1" i="1" dirty="0" smtClean="0">
                <a:solidFill>
                  <a:srgbClr val="197EC6"/>
                </a:solidFill>
              </a:rPr>
              <a:t>/3</a:t>
            </a:r>
            <a:endParaRPr lang="ru-RU" sz="1300" b="1" i="1" dirty="0">
              <a:solidFill>
                <a:srgbClr val="197EC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373333" y="2872366"/>
            <a:ext cx="1302124" cy="1441229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Залог приобретаемого имущества выступает в качестве единственного обеспечения по кредиту</a:t>
            </a:r>
            <a:endParaRPr lang="ru-RU" sz="11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/>
          </p:nvPr>
        </p:nvGraphicFramePr>
        <p:xfrm>
          <a:off x="1745463" y="968508"/>
          <a:ext cx="6390717" cy="229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2242"/>
                <a:gridCol w="710436"/>
                <a:gridCol w="1082569"/>
                <a:gridCol w="194524"/>
                <a:gridCol w="2900946"/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0812" y="6376164"/>
            <a:ext cx="7318160" cy="3498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</a:t>
            </a:r>
            <a:r>
              <a:rPr lang="ru-RU" sz="9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9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2389921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0" y="3236278"/>
            <a:ext cx="1548262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300" b="1" dirty="0" err="1" smtClean="0">
                <a:solidFill>
                  <a:srgbClr val="0070C0"/>
                </a:solidFill>
              </a:rPr>
              <a:t>Россельхозбанк</a:t>
            </a: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9" name="L-Shape 10"/>
          <p:cNvSpPr/>
          <p:nvPr/>
        </p:nvSpPr>
        <p:spPr>
          <a:xfrm rot="13701821">
            <a:off x="1291953" y="3437077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37" name="Таблица 36"/>
          <p:cNvGraphicFramePr>
            <a:graphicFrameLocks noGrp="1"/>
          </p:cNvGraphicFramePr>
          <p:nvPr>
            <p:extLst/>
          </p:nvPr>
        </p:nvGraphicFramePr>
        <p:xfrm>
          <a:off x="1745465" y="1278494"/>
          <a:ext cx="6448951" cy="514268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12631">
                  <a:extLst>
                    <a:ext uri="{9D8B030D-6E8A-4147-A177-3AD203B41FA5}">
                      <a16:colId xmlns:a16="http://schemas.microsoft.com/office/drawing/2014/main" xmlns="" val="2846274562"/>
                    </a:ext>
                  </a:extLst>
                </a:gridCol>
                <a:gridCol w="801753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28858">
                  <a:extLst>
                    <a:ext uri="{9D8B030D-6E8A-4147-A177-3AD203B41FA5}">
                      <a16:colId xmlns:a16="http://schemas.microsoft.com/office/drawing/2014/main" xmlns="" val="2423533658"/>
                    </a:ext>
                  </a:extLst>
                </a:gridCol>
                <a:gridCol w="169178">
                  <a:extLst>
                    <a:ext uri="{9D8B030D-6E8A-4147-A177-3AD203B41FA5}">
                      <a16:colId xmlns:a16="http://schemas.microsoft.com/office/drawing/2014/main" xmlns="" val="1229482924"/>
                    </a:ext>
                  </a:extLst>
                </a:gridCol>
                <a:gridCol w="2936531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7173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«Быстрое решение»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ru-RU" sz="900" kern="12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Кредитование без залога;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Оперативное принятие решений по кредитным заявкам.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549588396"/>
                  </a:ext>
                </a:extLst>
              </a:tr>
              <a:tr h="762028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endParaRPr lang="ru-RU" sz="10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endParaRPr lang="ru-RU" sz="10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«Микро»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Пополнение оборотных средств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36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 на текущие цели;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беззалогового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кредитования.</a:t>
                      </a:r>
                      <a:endParaRPr lang="ru-RU" sz="8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325091358"/>
                  </a:ext>
                </a:extLst>
              </a:tr>
              <a:tr h="847898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«Микро овердрафт»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Покрытие кассовых разрывов</a:t>
                      </a:r>
                    </a:p>
                    <a:p>
                      <a:pPr marL="0" lvl="0" algn="ctr" defTabSz="914400" rtl="0" eaLnBrk="1" latinLnBrk="0" hangingPunct="1"/>
                      <a:endParaRPr lang="en-US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12 </a:t>
                      </a:r>
                      <a:r>
                        <a:rPr lang="ru-RU" sz="8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8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Устанавливается индивидуально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учета оборотов в других банках при установлении лимита овердрафта;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Сумма лимита овердрафта не ограничена (зависит от оборотов).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927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«Оптимальный»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900" b="0" kern="120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Инвестиционные цели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60 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месяцев</a:t>
                      </a:r>
                      <a:endParaRPr lang="ru-RU" sz="90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5%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Длительный срок кредитования и гибкая структура обеспечения (товары в обороте – до 50% в структуре обеспечения) позволяют решать долгосрочные бизнес-задачи и реализовывать возможности инвестиционного развития;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кредита под залог недвижимости до регистрации договора ипотеки.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19272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«Коммерческая ипотека»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Приобретение объектов коммерческой недвижимости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kumimoji="0" lang="ru-RU" sz="9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2776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6,5</a:t>
                      </a: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%**</a:t>
                      </a: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Arial" charset="0"/>
                        </a:rPr>
                        <a:t>годовых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</a:t>
                      </a:r>
                      <a:r>
                        <a:rPr 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кредитования;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дополнительного финансирования на цели ремонта объекта недвижимости (до 15% от суммы кредита);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долга – до 1 года;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финансирования до 100% от стоимости объекта.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40229"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«Выгодное решение»</a:t>
                      </a:r>
                    </a:p>
                    <a:p>
                      <a:pPr marL="0" lvl="0" algn="ctr" defTabSz="914400" rtl="0" eaLnBrk="1" latinLnBrk="0" hangingPunct="1"/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Рефинансирование кредитов сторонних банков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120</a:t>
                      </a:r>
                      <a:r>
                        <a:rPr lang="ru-RU" sz="900" b="0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месяцев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Устанавливается индивидуально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рефинансирования как инвестиционных кредитов, так и кредитов на текущие цели;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дополнительного финансирования на цели рефинансируемого кредита;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Длительные сроки кредитования;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Отсрочка погашения основного долга – до 9 месяцев;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Возможность предоставления кредита под последующий залог имущества.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030771" y="285117"/>
            <a:ext cx="4629779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8190373" y="1286114"/>
            <a:ext cx="213006" cy="4952810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643362" y="3710095"/>
            <a:ext cx="474647" cy="27292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300" b="1" i="1" dirty="0" smtClean="0">
                <a:solidFill>
                  <a:srgbClr val="197EC6"/>
                </a:solidFill>
              </a:rPr>
              <a:t>3/3</a:t>
            </a:r>
            <a:endParaRPr lang="ru-RU" sz="1300" b="1" i="1" dirty="0">
              <a:solidFill>
                <a:srgbClr val="197EC6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507191" y="3123591"/>
            <a:ext cx="1278215" cy="125780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гарантии                  АО </a:t>
            </a:r>
            <a:r>
              <a:rPr lang="ru-RU" sz="1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«Корпорация «МСП»</a:t>
            </a:r>
            <a:endParaRPr lang="ru-RU" sz="11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/>
          </p:nvPr>
        </p:nvGraphicFramePr>
        <p:xfrm>
          <a:off x="1745463" y="968508"/>
          <a:ext cx="6390717" cy="229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02242"/>
                <a:gridCol w="710436"/>
                <a:gridCol w="1082569"/>
                <a:gridCol w="194524"/>
                <a:gridCol w="2900946"/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5" name="TextBox 14"/>
          <p:cNvSpPr txBox="1"/>
          <p:nvPr/>
        </p:nvSpPr>
        <p:spPr>
          <a:xfrm>
            <a:off x="70812" y="6376164"/>
            <a:ext cx="7318160" cy="3498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</a:t>
            </a:r>
            <a:r>
              <a:rPr lang="ru-RU" sz="900" i="1" dirty="0" smtClean="0"/>
              <a:t>постановления Правительства РФ 1528 (программа льготного кредитования Минсельхоза России);</a:t>
            </a:r>
          </a:p>
          <a:p>
            <a:r>
              <a:rPr lang="ru-RU" sz="900" i="1" dirty="0" smtClean="0"/>
              <a:t>** в рамках постановления Правительства РФ 1706 (программа льготного кредитования Минэкономразвития РФ).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2345832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030771" y="285117"/>
            <a:ext cx="4629779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802264183"/>
              </p:ext>
            </p:extLst>
          </p:nvPr>
        </p:nvGraphicFramePr>
        <p:xfrm>
          <a:off x="1414895" y="1372202"/>
          <a:ext cx="8199219" cy="549560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311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9077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37081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70553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075659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2075659"/>
              </a:tblGrid>
              <a:tr h="110070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Экспресс на текущие цели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оборотные цели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10,1 % 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 в соответствии с внутренним рейтингом заемщика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endParaRPr kumimoji="0" 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1%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  <a:p>
                      <a:pPr algn="ctr"/>
                      <a:endParaRPr kumimoji="0" lang="ru-RU" sz="9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algn="ctr"/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marL="0" indent="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None/>
                      </a:pPr>
                      <a:r>
                        <a:rPr lang="ru-RU" sz="9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Требования к 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заемщику: 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находится в процессе реорганизации, ликвидации;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обладает статусом налогового резидента РФ;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зарегистрирован на территории РФ в соответствии с ФЗ «О гос. регистрации ЮЛ и ИП»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в </a:t>
                      </a:r>
                      <a:r>
                        <a:rPr lang="ru-RU" sz="9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отношении Заемщика не возбуждено производство по делу о несостоятельности (банкротстве) в соответствии с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законодательством РФ о несостоятельности (банкротстве);</a:t>
                      </a:r>
                    </a:p>
                    <a:p>
                      <a:pPr marL="171450" lvl="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 имеет неисполненных обязанностей по уплате налогов, сборов, страховых взносов, пеней, штрафов, процентов, подлежащих уплате в соответствии с законодательством РФ.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Поручительство;</a:t>
                      </a:r>
                    </a:p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546662" marR="0" lvl="1" indent="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+ по суммам свыше 3 млн. рублей - залоговое обеспечение  в объеме, не менее 70% от суммы кредита.</a:t>
                      </a:r>
                    </a:p>
                    <a:p>
                      <a:pPr marL="718112" marR="0" lvl="1" indent="-171450" algn="l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718112" lvl="1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900" b="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74681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Экспресс на инвестиции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на инвестиционные цели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</a:t>
                      </a: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3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лет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10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9,6 %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 в соответствии с внутренним рейтингом заемщика</a:t>
                      </a:r>
                      <a:endParaRPr kumimoji="0" lang="ru-RU" sz="10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endParaRPr kumimoji="0" lang="ru-RU" sz="11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1%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endParaRPr lang="ru-RU" sz="10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201414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Кооперация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пополнение оборотных средств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- </a:t>
                      </a:r>
                      <a:r>
                        <a:rPr lang="en-US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млн рублей</a:t>
                      </a: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года</a:t>
                      </a: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8,9%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– для субъектов среднего бизнеса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9,9%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годовых - для субъектов малого бизнеса</a:t>
                      </a:r>
                    </a:p>
                    <a:p>
                      <a:pPr marL="171450" indent="-171450" algn="l">
                        <a:buFont typeface="Symbol" panose="05050102010706020507" pitchFamily="18" charset="2"/>
                        <a:buChar char="-"/>
                      </a:pP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от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1 % 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годовых*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единоличного исполнительного органа субъекта  МСП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 Агента  или заклад векселя АО «МСП Банк» или поручительство РГО в объеме 20% от суммы кредита;</a:t>
                      </a:r>
                    </a:p>
                    <a:p>
                      <a:pPr marL="171450" indent="-171450" algn="l">
                        <a:lnSpc>
                          <a:spcPct val="107000"/>
                        </a:lnSpc>
                        <a:spcAft>
                          <a:spcPts val="0"/>
                        </a:spcAft>
                        <a:buFontTx/>
                        <a:buChar char="-"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Получатели: с/х производственные и потребительские кооперативы (за исключением кредитных) и фермерские хозяйства - члены </a:t>
                      </a:r>
                      <a:r>
                        <a:rPr lang="ru-RU" sz="9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СПоКов</a:t>
                      </a: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53917" marR="53917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Поручительство для членов </a:t>
                      </a:r>
                      <a:r>
                        <a:rPr lang="ru-RU" sz="9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СПоКов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в </a:t>
                      </a:r>
                      <a:r>
                        <a:rPr lang="ru-RU" sz="9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т.ч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 ИП: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9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ЮЛ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поручительство </a:t>
                      </a:r>
                      <a:r>
                        <a:rPr lang="ru-RU" sz="900" b="0" u="none" strike="noStrike" kern="1200" baseline="0" dirty="0" err="1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бенефициарных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владельцев или членов Субъекта МСП (ФЛ), в совокупности владеющих более 50% УК  (фонда) Субъекта МСП, на сумму не менее размера кредита.</a:t>
                      </a:r>
                    </a:p>
                    <a:p>
                      <a:pPr marL="171450" marR="0" lvl="0" indent="-17145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900" b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ИП</a:t>
                      </a:r>
                      <a:r>
                        <a:rPr lang="ru-RU" sz="900" b="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 поручительство ФЛ и (или) ЮЛ и поручительство супруга(-и) (только для ИП, состоящих в браке) на сумму не менее размера кредита.</a:t>
                      </a:r>
                    </a:p>
                    <a:p>
                      <a:pPr marL="171450" marR="0" lvl="0" indent="-17145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endParaRPr lang="ru-RU" sz="900" b="0" u="none" strike="noStrike" kern="1200" baseline="0" dirty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0" y="3381410"/>
            <a:ext cx="1241693" cy="347002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400" b="1" dirty="0">
                <a:solidFill>
                  <a:srgbClr val="0070C0"/>
                </a:solidFill>
              </a:rPr>
              <a:t>МСП Банк</a:t>
            </a:r>
            <a:endParaRPr lang="ru-RU" sz="1400" dirty="0">
              <a:solidFill>
                <a:srgbClr val="0070C0"/>
              </a:solidFill>
            </a:endParaRPr>
          </a:p>
        </p:txBody>
      </p:sp>
      <p:sp>
        <p:nvSpPr>
          <p:cNvPr id="25" name="L-Shape 10"/>
          <p:cNvSpPr/>
          <p:nvPr/>
        </p:nvSpPr>
        <p:spPr>
          <a:xfrm rot="13701821">
            <a:off x="961385" y="3367612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dirty="0" smtClean="0"/>
              <a:t> </a:t>
            </a:r>
            <a:endParaRPr lang="en-US" dirty="0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00066825"/>
              </p:ext>
            </p:extLst>
          </p:nvPr>
        </p:nvGraphicFramePr>
        <p:xfrm>
          <a:off x="1414895" y="1027306"/>
          <a:ext cx="8181897" cy="229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16284"/>
                <a:gridCol w="627160"/>
                <a:gridCol w="619118"/>
                <a:gridCol w="1495533"/>
                <a:gridCol w="2061901"/>
                <a:gridCol w="2061901"/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Ставка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Обеспечение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222202" y="6577687"/>
            <a:ext cx="6779356" cy="2113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в </a:t>
            </a:r>
            <a:r>
              <a:rPr lang="ru-RU" sz="900" i="1" dirty="0"/>
              <a:t>рамках Постановления </a:t>
            </a:r>
            <a:r>
              <a:rPr lang="ru-RU" sz="900" i="1" dirty="0" smtClean="0"/>
              <a:t>Правительства РФ 1528 (программа льготного кредитования Минсельхоза России)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287209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0472343"/>
              </p:ext>
            </p:extLst>
          </p:nvPr>
        </p:nvGraphicFramePr>
        <p:xfrm>
          <a:off x="1980702" y="968508"/>
          <a:ext cx="6256968" cy="229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2428"/>
                <a:gridCol w="1353211"/>
                <a:gridCol w="558199"/>
                <a:gridCol w="955705"/>
                <a:gridCol w="2207425"/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030771" y="285117"/>
            <a:ext cx="4629779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Крестьянские </a:t>
            </a:r>
            <a:r>
              <a:rPr lang="ru-RU" dirty="0"/>
              <a:t>(</a:t>
            </a:r>
            <a:r>
              <a:rPr lang="ru-RU" dirty="0" smtClean="0"/>
              <a:t>фермерские) хозяйства</a:t>
            </a:r>
            <a:endParaRPr lang="ru-RU" dirty="0"/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1970301" y="3747862"/>
            <a:ext cx="626737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Правая фигурная скобка 9"/>
          <p:cNvSpPr/>
          <p:nvPr/>
        </p:nvSpPr>
        <p:spPr>
          <a:xfrm>
            <a:off x="8245447" y="1341406"/>
            <a:ext cx="213006" cy="442868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-479195" y="3365301"/>
            <a:ext cx="1970635" cy="706844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Региональные лизинговые</a:t>
            </a:r>
          </a:p>
          <a:p>
            <a:pPr algn="r"/>
            <a:r>
              <a:rPr lang="ru-RU" sz="1400" b="1" dirty="0">
                <a:solidFill>
                  <a:srgbClr val="0070C0"/>
                </a:solidFill>
              </a:rPr>
              <a:t>   компании</a:t>
            </a: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67374713"/>
              </p:ext>
            </p:extLst>
          </p:nvPr>
        </p:nvGraphicFramePr>
        <p:xfrm>
          <a:off x="1980701" y="1341407"/>
          <a:ext cx="6256969" cy="2331453"/>
        </p:xfrm>
        <a:graphic>
          <a:graphicData uri="http://schemas.openxmlformats.org/drawingml/2006/table">
            <a:tbl>
              <a:tblPr/>
              <a:tblGrid>
                <a:gridCol w="1198427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864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17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373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17104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331453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0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57069" marR="57069" marT="28824" marB="2882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8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иностранное оборудование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является юридическим лицом или индивидуальным предпринимателем – членом сельскохозяйственного производственного кооператива или сельскохозяйственного потребительского кооператива</a:t>
                      </a:r>
                      <a:r>
                        <a:rPr lang="ru-RU" alt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зарегистрированного</a:t>
                      </a: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не более 12 месяцев на дату обращения в РЛК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" name="L-Shape 10"/>
          <p:cNvSpPr/>
          <p:nvPr/>
        </p:nvSpPr>
        <p:spPr>
          <a:xfrm rot="13701821">
            <a:off x="1383852" y="3555754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F9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8495288" y="3323685"/>
            <a:ext cx="1310614" cy="673033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/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Возможно</a:t>
            </a:r>
          </a:p>
          <a:p>
            <a:pPr algn="ctr"/>
            <a:r>
              <a:rPr lang="ru-RU" sz="1300" b="1" dirty="0" smtClean="0">
                <a:solidFill>
                  <a:schemeClr val="bg1"/>
                </a:solidFill>
                <a:latin typeface="Arial Narrow" panose="020B0606020202030204" pitchFamily="34" charset="0"/>
                <a:cs typeface="Helvetica" panose="020B0604020202020204" pitchFamily="34" charset="0"/>
              </a:rPr>
              <a:t>поручительство РГО</a:t>
            </a:r>
            <a:endParaRPr lang="ru-RU" sz="1300" b="1" dirty="0">
              <a:solidFill>
                <a:schemeClr val="bg1"/>
              </a:solidFill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graphicFrame>
        <p:nvGraphicFramePr>
          <p:cNvPr id="16" name="Таблица 15"/>
          <p:cNvGraphicFramePr>
            <a:graphicFrameLocks noGrp="1"/>
          </p:cNvGraphicFramePr>
          <p:nvPr>
            <p:extLst/>
          </p:nvPr>
        </p:nvGraphicFramePr>
        <p:xfrm>
          <a:off x="1970301" y="3858753"/>
          <a:ext cx="6238311" cy="1911335"/>
        </p:xfrm>
        <a:graphic>
          <a:graphicData uri="http://schemas.openxmlformats.org/drawingml/2006/table">
            <a:tbl>
              <a:tblPr/>
              <a:tblGrid>
                <a:gridCol w="12559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23933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0487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97262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169908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911335"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8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 </a:t>
                      </a:r>
                      <a:r>
                        <a:rPr lang="ru-RU" altLang="ru-RU" sz="10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57069" marR="57069" marT="28824" marB="2882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200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15%)</a:t>
                      </a:r>
                      <a:endParaRPr lang="ru-RU" sz="8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иностранное оборудование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-171450" algn="l" defTabSz="1093324" rtl="0" eaLnBrk="1" fontAlgn="ctr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является юридическим лицом или индивидуальным предпринимателем – членом сельскохозяйственного производственного кооператива или сельскохозяйственного потребительского кооператива</a:t>
                      </a:r>
                      <a:r>
                        <a:rPr lang="ru-RU" altLang="ru-RU" sz="800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зарегистрированного</a:t>
                      </a: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более 12 месяцев на дату обращения в РЛК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87728" y="6559423"/>
            <a:ext cx="6779356" cy="2113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 Запуск </a:t>
            </a:r>
            <a:r>
              <a:rPr lang="ru-RU" sz="900" i="1" dirty="0"/>
              <a:t>программы льготного лизинга для сельхозкооперативов планируется </a:t>
            </a:r>
            <a:r>
              <a:rPr lang="ru-RU" sz="900" i="1" dirty="0" smtClean="0"/>
              <a:t>в мае 2018г.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3439907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Заголовок 1"/>
          <p:cNvSpPr txBox="1">
            <a:spLocks/>
          </p:cNvSpPr>
          <p:nvPr/>
        </p:nvSpPr>
        <p:spPr bwMode="auto">
          <a:xfrm>
            <a:off x="4151678" y="441173"/>
            <a:ext cx="4233318" cy="5070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5984" tIns="32993" rIns="65984" bIns="32993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2000" dirty="0"/>
              <a:t>Крестьянские (фермерские) хозяйства</a:t>
            </a: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850717481"/>
              </p:ext>
            </p:extLst>
          </p:nvPr>
        </p:nvGraphicFramePr>
        <p:xfrm>
          <a:off x="1987693" y="1111993"/>
          <a:ext cx="6040555" cy="21876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36131"/>
                <a:gridCol w="1167145"/>
                <a:gridCol w="668148"/>
                <a:gridCol w="786554"/>
                <a:gridCol w="2082577"/>
              </a:tblGrid>
              <a:tr h="211508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65733" marR="65733" marT="33180" marB="331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733" marR="65733" marT="33180" marB="331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733" marR="65733" marT="33180" marB="331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Ставка</a:t>
                      </a:r>
                    </a:p>
                  </a:txBody>
                  <a:tcPr marL="65733" marR="65733" marT="33180" marB="331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5733" marR="65733" marT="33180" marB="3318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8265988" y="1480006"/>
            <a:ext cx="1409469" cy="1257808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Используются все виды обеспечения, </a:t>
            </a:r>
            <a:b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</a:br>
            <a:r>
              <a:rPr lang="ru-RU" sz="11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предусмотренные ГК РФ, включая </a:t>
            </a:r>
            <a:r>
              <a:rPr lang="ru-RU" sz="11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rPr>
              <a:t>гарантии                      АО «Корпорация «МСП»</a:t>
            </a:r>
            <a:endParaRPr lang="ru-RU" sz="11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Правая фигурная скобка 16"/>
          <p:cNvSpPr/>
          <p:nvPr/>
        </p:nvSpPr>
        <p:spPr>
          <a:xfrm>
            <a:off x="8071221" y="1429559"/>
            <a:ext cx="151792" cy="1473406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500" dirty="0">
              <a:solidFill>
                <a:srgbClr val="000000"/>
              </a:solidFill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94151066"/>
              </p:ext>
            </p:extLst>
          </p:nvPr>
        </p:nvGraphicFramePr>
        <p:xfrm>
          <a:off x="1987693" y="1403944"/>
          <a:ext cx="6040554" cy="5084963"/>
        </p:xfrm>
        <a:graphic>
          <a:graphicData uri="http://schemas.openxmlformats.org/drawingml/2006/table">
            <a:tbl>
              <a:tblPr/>
              <a:tblGrid>
                <a:gridCol w="135795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065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71788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769785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74266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527438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1,5%</a:t>
                      </a:r>
                      <a:r>
                        <a:rPr lang="ru-RU" sz="8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- </a:t>
                      </a: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 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 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 (КРС, МРС, свиньи, олени, лошади, норки)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 – от 7% 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</a:t>
                      </a:r>
                      <a:br>
                        <a:rPr lang="ru-RU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ru-RU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20 % обеспечение не требуется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8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0" marR="493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546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</a:t>
                      </a: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обновления парка сельхозтехники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3,0</a:t>
                      </a:r>
                      <a:r>
                        <a:rPr lang="ru-RU" sz="8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%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Самоходная уборочная техника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Тракторы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Технологические комплексы (трактор + прицепное/навесное оборудование)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</a:txBody>
                  <a:tcPr marL="49300" marR="493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5991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Специальная программа для членов АККОР</a:t>
                      </a:r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10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Отсрочка 1-го платежа – 6 месяцев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3,5%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</a:txBody>
                  <a:tcPr marL="49300" marR="493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291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900" b="1" kern="1200" baseline="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«Молодой фермер АККОР»</a:t>
                      </a:r>
                      <a:endParaRPr lang="ru-RU" sz="900" b="1" kern="1200" baseline="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93425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</a:t>
                      </a:r>
                      <a:r>
                        <a:rPr lang="ru-RU" sz="9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потребности </a:t>
                      </a:r>
                      <a:r>
                        <a:rPr lang="ru-RU" sz="9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лизингополучателя и его финансового состояния</a:t>
                      </a:r>
                    </a:p>
                  </a:txBody>
                  <a:tcPr marL="49300" marR="4930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kumimoji="0" lang="ru-RU" sz="8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770" marR="4977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работ;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Участник программы должен быть не старше 35 лет, иметь опыт работы в сельском хозяйстве от 2 лет и быть членом АККОР</a:t>
                      </a:r>
                    </a:p>
                    <a:p>
                      <a:pPr marL="171450" marR="0" lvl="0" indent="-17145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endParaRPr lang="ru-RU" sz="7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Без аванса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Обеспечение не требуется</a:t>
                      </a:r>
                    </a:p>
                    <a:p>
                      <a:pPr marL="0" marR="0" lvl="0" indent="0" algn="l" defTabSz="1093324" rtl="0" eaLnBrk="1" fontAlgn="base" latinLnBrk="0" hangingPunct="1">
                        <a:lnSpc>
                          <a:spcPct val="107000"/>
                        </a:lnSpc>
                        <a:spcBef>
                          <a:spcPct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700" b="0" u="none" strike="noStrike" kern="1200" baseline="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9300" marR="49300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368848" y="3617838"/>
            <a:ext cx="1424079" cy="648707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300" b="1" dirty="0">
                <a:solidFill>
                  <a:srgbClr val="0070C0"/>
                </a:solidFill>
              </a:rPr>
              <a:t>Росагролизинг</a:t>
            </a:r>
            <a:endParaRPr lang="ru-RU" sz="1200" b="1" dirty="0">
              <a:solidFill>
                <a:srgbClr val="0070C0"/>
              </a:solidFill>
            </a:endParaRPr>
          </a:p>
        </p:txBody>
      </p:sp>
      <p:sp>
        <p:nvSpPr>
          <p:cNvPr id="22" name="L-Shape 10"/>
          <p:cNvSpPr/>
          <p:nvPr/>
        </p:nvSpPr>
        <p:spPr>
          <a:xfrm rot="13701821">
            <a:off x="1487081" y="3770931"/>
            <a:ext cx="345785" cy="342522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15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9890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298291" y="956315"/>
            <a:ext cx="9309418" cy="5406517"/>
          </a:xfrm>
          <a:prstGeom prst="rect">
            <a:avLst/>
          </a:prstGeom>
          <a:solidFill>
            <a:srgbClr val="E7F5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anchor="ctr"/>
          <a:lstStyle/>
          <a:p>
            <a:pPr algn="ctr">
              <a:defRPr/>
            </a:pPr>
            <a:r>
              <a:rPr lang="ru-RU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Акционерное общество «Федеральная корпорация </a:t>
            </a:r>
            <a:br>
              <a:rPr lang="ru-RU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</a:br>
            <a:r>
              <a:rPr lang="ru-RU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по развитию малого и среднего предпринимательства»</a:t>
            </a:r>
          </a:p>
          <a:p>
            <a:pPr algn="ctr">
              <a:defRPr/>
            </a:pPr>
            <a:endParaRPr lang="ru-RU" altLang="ru-RU" sz="22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22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Москва, Славянская площадь, д. 4, стр. 1, тел. +7 495 698 98 00,</a:t>
            </a:r>
          </a:p>
          <a:p>
            <a:pPr algn="ctr">
              <a:defRPr/>
            </a:pPr>
            <a:r>
              <a:rPr lang="ru-RU" altLang="ru-RU" sz="2200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 </a:t>
            </a:r>
            <a:r>
              <a:rPr lang="en-US" altLang="ru-RU" sz="22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info</a:t>
            </a:r>
            <a:r>
              <a:rPr lang="ru-RU" altLang="ru-RU" sz="22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@</a:t>
            </a:r>
            <a:r>
              <a:rPr lang="en-US" altLang="ru-RU" sz="2200" dirty="0" err="1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corpmsp</a:t>
            </a:r>
            <a:r>
              <a:rPr lang="ru-RU" altLang="ru-RU" sz="2200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.</a:t>
            </a:r>
            <a:r>
              <a:rPr lang="en-US" altLang="ru-RU" sz="2200" dirty="0" err="1">
                <a:solidFill>
                  <a:schemeClr val="tx1"/>
                </a:solidFill>
                <a:latin typeface="Arial Narrow" pitchFamily="34" charset="0"/>
                <a:cs typeface="Arial" charset="0"/>
                <a:hlinkClick r:id="rId3"/>
              </a:rPr>
              <a:t>ru</a:t>
            </a:r>
            <a:endParaRPr lang="ru-RU" altLang="ru-RU" sz="22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endParaRPr lang="en-US" altLang="ru-RU" sz="22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endParaRPr lang="ru-RU" altLang="ru-RU" sz="2200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АО «Корпорация «МСП» – </a:t>
            </a:r>
            <a:r>
              <a:rPr lang="en-US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4"/>
              </a:rPr>
              <a:t>www.corpmsp.ru</a:t>
            </a:r>
            <a:endParaRPr lang="ru-RU" altLang="ru-RU" sz="25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АО «МСП Банк» – </a:t>
            </a:r>
            <a:r>
              <a:rPr lang="ru-RU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5"/>
              </a:rPr>
              <a:t>www.mspbank.ru</a:t>
            </a:r>
            <a:endParaRPr lang="ru-RU" altLang="ru-RU" sz="25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  <a:p>
            <a:pPr algn="ctr">
              <a:defRPr/>
            </a:pPr>
            <a:r>
              <a:rPr lang="ru-RU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</a:rPr>
              <a:t>Портал Бизнес-навигатора МСП – </a:t>
            </a:r>
            <a:r>
              <a:rPr lang="en-US" altLang="ru-RU" sz="2500" b="1" dirty="0">
                <a:solidFill>
                  <a:schemeClr val="tx1"/>
                </a:solidFill>
                <a:latin typeface="Arial Narrow" pitchFamily="34" charset="0"/>
                <a:cs typeface="Arial" charset="0"/>
                <a:hlinkClick r:id="rId6"/>
              </a:rPr>
              <a:t>www.smbn.ru</a:t>
            </a:r>
            <a:endParaRPr lang="en-GB" altLang="ru-RU" sz="2500" b="1" dirty="0">
              <a:solidFill>
                <a:schemeClr val="tx1"/>
              </a:solidFill>
              <a:latin typeface="Arial Narrow" pitchFamily="34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77579" y="5886566"/>
            <a:ext cx="6630733" cy="33211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b="1" dirty="0" smtClean="0"/>
              <a:t>Данная презентация размещена на сайте </a:t>
            </a:r>
            <a:r>
              <a:rPr lang="en-US" b="1" dirty="0" smtClean="0">
                <a:hlinkClick r:id="rId7"/>
              </a:rPr>
              <a:t>AGRO-COOP.RU</a:t>
            </a:r>
            <a:r>
              <a:rPr lang="en-US" b="1" dirty="0" smtClean="0"/>
              <a:t> </a:t>
            </a:r>
            <a:endParaRPr lang="ru-RU" b="1" dirty="0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245270" y="879424"/>
            <a:ext cx="9370985" cy="0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Заголовок 1"/>
          <p:cNvSpPr txBox="1">
            <a:spLocks/>
          </p:cNvSpPr>
          <p:nvPr/>
        </p:nvSpPr>
        <p:spPr>
          <a:xfrm>
            <a:off x="4194866" y="86072"/>
            <a:ext cx="5412843" cy="554532"/>
          </a:xfrm>
          <a:prstGeom prst="rect">
            <a:avLst/>
          </a:prstGeom>
        </p:spPr>
        <p:txBody>
          <a:bodyPr lIns="72164" tIns="36082" rIns="72164" bIns="36082"/>
          <a:lstStyle>
            <a:lvl1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</a:pPr>
            <a:r>
              <a:rPr lang="ru-RU" altLang="ru-RU" sz="2200" dirty="0">
                <a:solidFill>
                  <a:srgbClr val="0070C0"/>
                </a:solidFill>
                <a:latin typeface="Arial Narrow" pitchFamily="34" charset="0"/>
              </a:rPr>
              <a:t>Развитие сельскохозяйственной </a:t>
            </a:r>
            <a:r>
              <a:rPr lang="ru-RU" altLang="ru-RU" sz="2200" dirty="0" smtClean="0">
                <a:solidFill>
                  <a:srgbClr val="0070C0"/>
                </a:solidFill>
                <a:latin typeface="Arial Narrow" pitchFamily="34" charset="0"/>
              </a:rPr>
              <a:t>кооперации в </a:t>
            </a:r>
            <a:r>
              <a:rPr lang="ru-RU" altLang="ru-RU" sz="2200" dirty="0">
                <a:solidFill>
                  <a:srgbClr val="0070C0"/>
                </a:solidFill>
                <a:latin typeface="Arial Narrow" pitchFamily="34" charset="0"/>
              </a:rPr>
              <a:t>Российской Федерации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00212" y="124540"/>
            <a:ext cx="1739553" cy="71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17062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3007" y="1235338"/>
            <a:ext cx="3283135" cy="181642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/>
              <a:t>АККОР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– Ассоциация крестьянских (фермерских) хозяйств и сельскохозяйственных кооперативов России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АПК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агропромышленный комплекс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ИМП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- Индивидуальное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и малое предпринимательство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ИП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индивидуальный предприниматель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КРС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крупный рогатый скот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КФХ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Крестьянские (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фермерские)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хозяйства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/>
              <a:t>ЛПХ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- Личные подсобные хозяйства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215935" y="4780758"/>
            <a:ext cx="7510267" cy="380645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ссуда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, предоставленная кредитором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(например, банком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) заемщику под определенные проценты за пользование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деньгами.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93007" y="888887"/>
            <a:ext cx="1793004" cy="293131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400" b="1" i="1" dirty="0" smtClean="0">
                <a:solidFill>
                  <a:srgbClr val="0070C0"/>
                </a:solidFill>
              </a:rPr>
              <a:t>Аббревиатуры</a:t>
            </a:r>
            <a:endParaRPr lang="ru-RU" sz="1400" b="1" i="1" dirty="0">
              <a:solidFill>
                <a:srgbClr val="0070C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1412" y="3012090"/>
            <a:ext cx="2513415" cy="27292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>
            <a:defPPr>
              <a:defRPr lang="en-US"/>
            </a:defPPr>
            <a:lvl1pPr>
              <a:defRPr sz="1800" b="1" i="1">
                <a:solidFill>
                  <a:srgbClr val="0070C0"/>
                </a:solidFill>
              </a:defRPr>
            </a:lvl1pPr>
          </a:lstStyle>
          <a:p>
            <a:r>
              <a:rPr lang="ru-RU" sz="1300" dirty="0"/>
              <a:t>Основные понятия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89033" y="3688062"/>
            <a:ext cx="1698173" cy="313561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100" b="1" dirty="0"/>
              <a:t>Агропромышленный парк 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89033" y="4214412"/>
            <a:ext cx="1698173" cy="488250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100" b="1" dirty="0"/>
              <a:t>Инфраструктура агропромышленного парка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215935" y="3593719"/>
            <a:ext cx="7254241" cy="688422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Совокупность объектов недвижимости и инфраструктуры, земельных участков, административных, производственных, складских и иных помещений, обеспечивающих деятельность парка, предназначенная для осуществления производства субъектами МСП в сфере </a:t>
            </a:r>
            <a:r>
              <a:rPr lang="ru-RU" sz="1000" dirty="0" err="1" smtClean="0">
                <a:solidFill>
                  <a:schemeClr val="accent5">
                    <a:lumMod val="50000"/>
                  </a:schemeClr>
                </a:solidFill>
              </a:rPr>
              <a:t>агропромышленности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и предоставления условий для их эффективной работы, управляемая единым оператором (управляющей компанией)</a:t>
            </a:r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2215935" y="4289041"/>
            <a:ext cx="7254241" cy="390842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комплекс инженерных, транспортных, социальных, коммуникационных и других объектов, обеспечивающих функционирование агропромышленного парка.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489033" y="5195044"/>
            <a:ext cx="1698173" cy="314297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100" b="1" dirty="0"/>
              <a:t>Овердрафт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2215934" y="5191414"/>
            <a:ext cx="7510266" cy="53453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форма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предоставления займа, при которой клиент банка может использовать больше денежных средств, чем у него есть на расчетном счете. То есть банк принимает платежные поручения клиента сверх остатков по расчетному счету на сумму установленного лимита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489033" y="5699329"/>
            <a:ext cx="1698173" cy="314297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100" b="1" dirty="0"/>
              <a:t>Лизинг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86104" y="5710542"/>
            <a:ext cx="7540097" cy="53453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вид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инвестиционной деятельности по приобретению имущества и передаче его на основании договора лизинга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ФЛ и ЮЛ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за определенную плату на определенный срок и на определенных условиях, обусловленных договором, с правом выкупа имущества лизингополучателем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89033" y="6234347"/>
            <a:ext cx="1698173" cy="314297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100" b="1" dirty="0"/>
              <a:t>Субъект МСП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215935" y="6225810"/>
            <a:ext cx="7510265" cy="53453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хозяйствующие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субъекты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(ЮЛ и ИП),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отнесенные в соответствии с условиями, установленными Федеральным законом от 24.07.2007г. № 209-ФЗ «О развитии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МСП в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РФ», к малым предприятиям, в том числе к </a:t>
            </a:r>
            <a:r>
              <a:rPr lang="ru-RU" sz="1000" dirty="0" err="1">
                <a:solidFill>
                  <a:schemeClr val="accent5">
                    <a:lumMod val="50000"/>
                  </a:schemeClr>
                </a:solidFill>
              </a:rPr>
              <a:t>микропредприятиям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, и средним предприятиям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89033" y="3260337"/>
            <a:ext cx="1698173" cy="314297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100" b="1" dirty="0" smtClean="0"/>
              <a:t>Авансовый платеж</a:t>
            </a:r>
            <a:endParaRPr lang="ru-RU" sz="1100" b="1" dirty="0"/>
          </a:p>
        </p:txBody>
      </p:sp>
      <p:sp>
        <p:nvSpPr>
          <p:cNvPr id="47" name="TextBox 46"/>
          <p:cNvSpPr txBox="1"/>
          <p:nvPr/>
        </p:nvSpPr>
        <p:spPr>
          <a:xfrm>
            <a:off x="2215934" y="3205017"/>
            <a:ext cx="7540098" cy="380645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внесение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денежных средств, осуществление платежа в счет оплаты товаров, работ, услуг до их получения или выполнения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.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489033" y="4799233"/>
            <a:ext cx="1698173" cy="314297"/>
          </a:xfrm>
          <a:prstGeom prst="rect">
            <a:avLst/>
          </a:prstGeom>
          <a:solidFill>
            <a:srgbClr val="037AB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100" b="1" dirty="0"/>
              <a:t>Кредит</a:t>
            </a:r>
          </a:p>
        </p:txBody>
      </p:sp>
      <p:sp>
        <p:nvSpPr>
          <p:cNvPr id="25" name="Заголовок 1"/>
          <p:cNvSpPr txBox="1">
            <a:spLocks/>
          </p:cNvSpPr>
          <p:nvPr/>
        </p:nvSpPr>
        <p:spPr>
          <a:xfrm>
            <a:off x="7038062" y="267544"/>
            <a:ext cx="2432114" cy="554385"/>
          </a:xfrm>
          <a:prstGeom prst="rect">
            <a:avLst/>
          </a:prstGeom>
        </p:spPr>
        <p:txBody>
          <a:bodyPr lIns="72164" tIns="36082" rIns="72164" bIns="36082"/>
          <a:lstStyle>
            <a:lvl1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lnSpc>
                <a:spcPct val="100000"/>
              </a:lnSpc>
              <a:defRPr/>
            </a:pPr>
            <a:r>
              <a:rPr lang="ru-RU" sz="2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rPr>
              <a:t>Глоссарий</a:t>
            </a:r>
            <a:endParaRPr lang="ru-RU" sz="2200" dirty="0">
              <a:solidFill>
                <a:srgbClr val="0070C0"/>
              </a:solidFill>
              <a:latin typeface="Arial Narrow" pitchFamily="34" charset="0"/>
              <a:ea typeface="+mn-ea"/>
              <a:cs typeface="+mn-c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311433" y="1173847"/>
            <a:ext cx="3283135" cy="1934917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/>
              <a:t>МРС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– мелкий рогатый скот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/>
              <a:t>МСП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малое и среднее предпринимательство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НГС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национальная гарантийная система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НПА</a:t>
            </a:r>
            <a:r>
              <a:rPr lang="ru-RU" sz="1000" b="1" dirty="0">
                <a:solidFill>
                  <a:srgbClr val="037ABB"/>
                </a:solidFill>
              </a:rPr>
              <a:t>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– нормативно-правовой акт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ОРЦ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Оптово-распределительный центр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РГО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– региональные гарантийные организации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РЛК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– региональные лизинговые компании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СКПК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– сельскохозяйственный кредитный потребительский кооператив 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СПК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– сельскохозяйственный производственный кооператив</a:t>
            </a:r>
            <a:endParaRPr lang="ru-RU" sz="1000" dirty="0" smtClean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622865" y="1177816"/>
            <a:ext cx="3283135" cy="1765640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 err="1" smtClean="0"/>
              <a:t>СПоК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сельскохозяйственный потребительский кооператив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СХК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сельскохозяйственная кооперация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ТМЦ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товарно-материальные ценности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УРМ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– удаленные рабочие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места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ФЛ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физическое лицо</a:t>
            </a:r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ФССПК</a:t>
            </a:r>
            <a:r>
              <a:rPr lang="ru-RU" sz="1000" dirty="0">
                <a:solidFill>
                  <a:schemeClr val="accent5">
                    <a:lumMod val="50000"/>
                  </a:schemeClr>
                </a:solidFill>
              </a:rPr>
              <a:t> – Федеральный союз сельскохозяйственных потребительских 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кооперативов</a:t>
            </a:r>
          </a:p>
          <a:p>
            <a:pPr marL="225514" indent="-225514">
              <a:lnSpc>
                <a:spcPct val="110000"/>
              </a:lnSpc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ru-RU" sz="1000" b="1" dirty="0"/>
              <a:t>ЮЛ</a:t>
            </a:r>
            <a:r>
              <a:rPr lang="ru-RU" sz="1000" dirty="0" smtClean="0">
                <a:solidFill>
                  <a:schemeClr val="accent5">
                    <a:lumMod val="50000"/>
                  </a:schemeClr>
                </a:solidFill>
              </a:rPr>
              <a:t> – юридическое лицо</a:t>
            </a:r>
            <a:endParaRPr lang="ru-RU" sz="10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5908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3"/>
          <p:cNvSpPr txBox="1">
            <a:spLocks/>
          </p:cNvSpPr>
          <p:nvPr/>
        </p:nvSpPr>
        <p:spPr bwMode="auto">
          <a:xfrm>
            <a:off x="4927135" y="5044971"/>
            <a:ext cx="4270349" cy="7513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sz="1800" i="1" dirty="0"/>
              <a:t>Поддержка сельскохозяйственных кооперативов</a:t>
            </a:r>
          </a:p>
        </p:txBody>
      </p:sp>
      <p:sp>
        <p:nvSpPr>
          <p:cNvPr id="30" name="Text Placeholder 4"/>
          <p:cNvSpPr txBox="1">
            <a:spLocks/>
          </p:cNvSpPr>
          <p:nvPr/>
        </p:nvSpPr>
        <p:spPr>
          <a:xfrm>
            <a:off x="4927134" y="4755739"/>
            <a:ext cx="1255348" cy="314074"/>
          </a:xfrm>
          <a:prstGeom prst="rect">
            <a:avLst/>
          </a:prstGeom>
        </p:spPr>
        <p:txBody>
          <a:bodyPr lIns="72164" tIns="36082" rIns="72164" bIns="36082"/>
          <a:lstStyle>
            <a:lvl1pPr marL="457450" indent="-457450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296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272">
                <a:solidFill>
                  <a:schemeClr val="tx1"/>
                </a:solidFill>
                <a:latin typeface="+mn-lt"/>
              </a:defRPr>
            </a:lvl2pPr>
            <a:lvl3pPr marL="476432" indent="-233471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272">
                <a:solidFill>
                  <a:schemeClr val="tx1"/>
                </a:solidFill>
                <a:latin typeface="+mn-lt"/>
              </a:defRPr>
            </a:lvl3pPr>
            <a:lvl4pPr marL="719392" indent="-242962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•"/>
              <a:defRPr sz="1145">
                <a:solidFill>
                  <a:schemeClr val="tx1"/>
                </a:solidFill>
                <a:latin typeface="+mn-lt"/>
              </a:defRPr>
            </a:lvl4pPr>
            <a:lvl5pPr marL="949067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5pPr>
            <a:lvl6pPr marL="1495728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6pPr>
            <a:lvl7pPr marL="2042391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7pPr>
            <a:lvl8pPr marL="258905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8pPr>
            <a:lvl9pPr marL="3135713" indent="-229675" algn="l" defTabSz="1218602" rtl="0" fontAlgn="base">
              <a:spcBef>
                <a:spcPct val="0"/>
              </a:spcBef>
              <a:spcAft>
                <a:spcPts val="359"/>
              </a:spcAft>
              <a:buFont typeface="Arial" pitchFamily="34" charset="0"/>
              <a:buChar char="‒"/>
              <a:defRPr sz="1145">
                <a:solidFill>
                  <a:schemeClr val="tx1"/>
                </a:solidFill>
                <a:latin typeface="+mn-lt"/>
              </a:defRPr>
            </a:lvl9pPr>
          </a:lstStyle>
          <a:p>
            <a:pPr marL="0" indent="0">
              <a:buNone/>
            </a:pPr>
            <a:r>
              <a:rPr lang="ru-RU" sz="1600" b="1" i="1" kern="0" dirty="0" smtClean="0"/>
              <a:t>Раздел 1.</a:t>
            </a:r>
            <a:endParaRPr lang="en-US" sz="1600" b="1" i="1" kern="0" dirty="0"/>
          </a:p>
        </p:txBody>
      </p:sp>
      <p:sp>
        <p:nvSpPr>
          <p:cNvPr id="31" name="Параллелограмм 30"/>
          <p:cNvSpPr/>
          <p:nvPr/>
        </p:nvSpPr>
        <p:spPr>
          <a:xfrm>
            <a:off x="245270" y="998961"/>
            <a:ext cx="5302894" cy="5652241"/>
          </a:xfrm>
          <a:prstGeom prst="parallelogram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77473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99864" y="197888"/>
            <a:ext cx="5918761" cy="554532"/>
          </a:xfrm>
        </p:spPr>
        <p:txBody>
          <a:bodyPr/>
          <a:lstStyle/>
          <a:p>
            <a:r>
              <a:rPr lang="ru-RU" dirty="0"/>
              <a:t>Поддержка сельскохозяйственных кооперативов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1490" y="3986276"/>
            <a:ext cx="2084222" cy="1050387"/>
          </a:xfrm>
          <a:prstGeom prst="rect">
            <a:avLst/>
          </a:prstGeom>
          <a:noFill/>
        </p:spPr>
        <p:txBody>
          <a:bodyPr wrap="square" lIns="72164" tIns="36082" rIns="72164" bIns="36082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Личные подсобные</a:t>
            </a:r>
            <a:b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хозяйства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Крестьянские (фермерские)</a:t>
            </a:r>
            <a:b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хозяйства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45747" y="1879765"/>
            <a:ext cx="1506115" cy="183743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2341922" y="3986276"/>
            <a:ext cx="2552213" cy="561835"/>
          </a:xfrm>
          <a:prstGeom prst="rect">
            <a:avLst/>
          </a:prstGeom>
          <a:noFill/>
        </p:spPr>
        <p:txBody>
          <a:bodyPr wrap="square" lIns="72164" tIns="36082" rIns="72164" bIns="36082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Сельскохозяйственные</a:t>
            </a:r>
            <a:b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</a:br>
            <a: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кооперативы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015248" y="3986276"/>
            <a:ext cx="2083823" cy="1358504"/>
          </a:xfrm>
          <a:prstGeom prst="rect">
            <a:avLst/>
          </a:prstGeom>
          <a:noFill/>
        </p:spPr>
        <p:txBody>
          <a:bodyPr wrap="square" lIns="72164" tIns="36082" rIns="72164" bIns="36082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Инфраструктура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i="1" dirty="0" smtClean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ОРЦ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 err="1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агропарки</a:t>
            </a:r>
            <a:r>
              <a:rPr lang="ru-RU" sz="1600" i="1" dirty="0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 err="1" smtClean="0">
                <a:solidFill>
                  <a:srgbClr val="0070C0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агропромпарки</a:t>
            </a:r>
            <a:endParaRPr lang="ru-RU" sz="1600" i="1" dirty="0">
              <a:solidFill>
                <a:srgbClr val="0070C0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69132" y="3986276"/>
            <a:ext cx="2140766" cy="2190082"/>
          </a:xfrm>
          <a:prstGeom prst="rect">
            <a:avLst/>
          </a:prstGeom>
          <a:noFill/>
        </p:spPr>
        <p:txBody>
          <a:bodyPr wrap="square" lIns="72164" tIns="36082" rIns="72164" bIns="36082" rtlCol="0">
            <a:no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b="1" dirty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Расширение сбыта </a:t>
            </a:r>
            <a:r>
              <a:rPr lang="ru-RU" sz="1600" b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продукции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ru-RU" sz="1600" b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закупки крупных заказчиков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онлайн-магазины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</a:pPr>
            <a:r>
              <a:rPr lang="ru-RU" sz="1600" i="1" dirty="0" smtClean="0">
                <a:solidFill>
                  <a:prstClr val="black"/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- экспорт</a:t>
            </a:r>
            <a:endParaRPr lang="ru-RU" sz="1600" i="1" dirty="0">
              <a:solidFill>
                <a:prstClr val="black"/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71564" y="2061309"/>
            <a:ext cx="1598762" cy="1613990"/>
          </a:xfrm>
          <a:prstGeom prst="rect">
            <a:avLst/>
          </a:prstGeom>
        </p:spPr>
      </p:pic>
      <p:pic>
        <p:nvPicPr>
          <p:cNvPr id="28" name="Picture 2" descr="группа людей Бесплатные Иконки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05836" y="2117408"/>
            <a:ext cx="1349288" cy="136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4" descr="коробки сваи хранится в гараже для доставки Бесплатные Иконки"/>
          <p:cNvPicPr>
            <a:picLocks noChangeAspect="1" noChangeArrowheads="1"/>
          </p:cNvPicPr>
          <p:nvPr/>
        </p:nvPicPr>
        <p:blipFill>
          <a:blip r:embed="rId5" cstate="print">
            <a:duotone>
              <a:srgbClr val="5B9BD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09098" y="2005922"/>
            <a:ext cx="1708491" cy="1724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L-Shape 10"/>
          <p:cNvSpPr/>
          <p:nvPr/>
        </p:nvSpPr>
        <p:spPr>
          <a:xfrm rot="13701821">
            <a:off x="1893162" y="2548312"/>
            <a:ext cx="505100" cy="500334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33" name="L-Shape 10"/>
          <p:cNvSpPr/>
          <p:nvPr/>
        </p:nvSpPr>
        <p:spPr>
          <a:xfrm rot="13701821">
            <a:off x="4409518" y="2548312"/>
            <a:ext cx="505100" cy="500334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34" name="L-Shape 10"/>
          <p:cNvSpPr/>
          <p:nvPr/>
        </p:nvSpPr>
        <p:spPr>
          <a:xfrm rot="13701821">
            <a:off x="7063401" y="2548312"/>
            <a:ext cx="505100" cy="500334"/>
          </a:xfrm>
          <a:prstGeom prst="corner">
            <a:avLst>
              <a:gd name="adj1" fmla="val 23334"/>
              <a:gd name="adj2" fmla="val 24129"/>
            </a:avLst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cxnSp>
        <p:nvCxnSpPr>
          <p:cNvPr id="36" name="Прямая соединительная линия 35"/>
          <p:cNvCxnSpPr/>
          <p:nvPr/>
        </p:nvCxnSpPr>
        <p:spPr>
          <a:xfrm>
            <a:off x="329493" y="3870618"/>
            <a:ext cx="1463037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Прямая соединительная линия 36"/>
          <p:cNvCxnSpPr/>
          <p:nvPr/>
        </p:nvCxnSpPr>
        <p:spPr>
          <a:xfrm>
            <a:off x="2341922" y="3870618"/>
            <a:ext cx="2320145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Прямая соединительная линия 38"/>
          <p:cNvCxnSpPr/>
          <p:nvPr/>
        </p:nvCxnSpPr>
        <p:spPr>
          <a:xfrm>
            <a:off x="5015249" y="3870618"/>
            <a:ext cx="2143730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Прямая соединительная линия 39"/>
          <p:cNvCxnSpPr/>
          <p:nvPr/>
        </p:nvCxnSpPr>
        <p:spPr>
          <a:xfrm>
            <a:off x="7828672" y="3870618"/>
            <a:ext cx="1805867" cy="0"/>
          </a:xfrm>
          <a:prstGeom prst="line">
            <a:avLst/>
          </a:prstGeom>
          <a:ln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472606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Шеврон 27"/>
          <p:cNvSpPr/>
          <p:nvPr/>
        </p:nvSpPr>
        <p:spPr>
          <a:xfrm>
            <a:off x="6286572" y="1826952"/>
            <a:ext cx="3347347" cy="4491782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  <a:gd name="connsiteX0" fmla="*/ 7740650 w 12060636"/>
              <a:gd name="connsiteY0" fmla="*/ 6912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7740650 w 12060636"/>
              <a:gd name="connsiteY6" fmla="*/ 6912 h 2101542"/>
              <a:gd name="connsiteX0" fmla="*/ 7733819 w 12053805"/>
              <a:gd name="connsiteY0" fmla="*/ 6912 h 2101542"/>
              <a:gd name="connsiteX1" fmla="*/ 11003034 w 12053805"/>
              <a:gd name="connsiteY1" fmla="*/ 0 h 2101542"/>
              <a:gd name="connsiteX2" fmla="*/ 12053805 w 12053805"/>
              <a:gd name="connsiteY2" fmla="*/ 1050771 h 2101542"/>
              <a:gd name="connsiteX3" fmla="*/ 11003034 w 12053805"/>
              <a:gd name="connsiteY3" fmla="*/ 2101542 h 2101542"/>
              <a:gd name="connsiteX4" fmla="*/ 7867169 w 12053805"/>
              <a:gd name="connsiteY4" fmla="*/ 2094630 h 2101542"/>
              <a:gd name="connsiteX5" fmla="*/ 0 w 12053805"/>
              <a:gd name="connsiteY5" fmla="*/ 1027911 h 2101542"/>
              <a:gd name="connsiteX6" fmla="*/ 7733819 w 12053805"/>
              <a:gd name="connsiteY6" fmla="*/ 6912 h 2101542"/>
              <a:gd name="connsiteX0" fmla="*/ 7733819 w 12053805"/>
              <a:gd name="connsiteY0" fmla="*/ 6912 h 2101542"/>
              <a:gd name="connsiteX1" fmla="*/ 11003034 w 12053805"/>
              <a:gd name="connsiteY1" fmla="*/ 0 h 2101542"/>
              <a:gd name="connsiteX2" fmla="*/ 12053805 w 12053805"/>
              <a:gd name="connsiteY2" fmla="*/ 1050771 h 2101542"/>
              <a:gd name="connsiteX3" fmla="*/ 11003034 w 12053805"/>
              <a:gd name="connsiteY3" fmla="*/ 2101542 h 2101542"/>
              <a:gd name="connsiteX4" fmla="*/ 7822719 w 12053805"/>
              <a:gd name="connsiteY4" fmla="*/ 2101542 h 2101542"/>
              <a:gd name="connsiteX5" fmla="*/ 0 w 12053805"/>
              <a:gd name="connsiteY5" fmla="*/ 1027911 h 2101542"/>
              <a:gd name="connsiteX6" fmla="*/ 7733819 w 12053805"/>
              <a:gd name="connsiteY6" fmla="*/ 6912 h 2101542"/>
              <a:gd name="connsiteX0" fmla="*/ 0 w 4319986"/>
              <a:gd name="connsiteY0" fmla="*/ 6912 h 2101542"/>
              <a:gd name="connsiteX1" fmla="*/ 3269215 w 4319986"/>
              <a:gd name="connsiteY1" fmla="*/ 0 h 2101542"/>
              <a:gd name="connsiteX2" fmla="*/ 4319986 w 4319986"/>
              <a:gd name="connsiteY2" fmla="*/ 1050771 h 2101542"/>
              <a:gd name="connsiteX3" fmla="*/ 3269215 w 4319986"/>
              <a:gd name="connsiteY3" fmla="*/ 2101542 h 2101542"/>
              <a:gd name="connsiteX4" fmla="*/ 88900 w 4319986"/>
              <a:gd name="connsiteY4" fmla="*/ 2101542 h 2101542"/>
              <a:gd name="connsiteX5" fmla="*/ 63981 w 4319986"/>
              <a:gd name="connsiteY5" fmla="*/ 1055561 h 2101542"/>
              <a:gd name="connsiteX6" fmla="*/ 0 w 4319986"/>
              <a:gd name="connsiteY6" fmla="*/ 6912 h 2101542"/>
              <a:gd name="connsiteX0" fmla="*/ 577369 w 4897355"/>
              <a:gd name="connsiteY0" fmla="*/ 6912 h 2101542"/>
              <a:gd name="connsiteX1" fmla="*/ 3846584 w 4897355"/>
              <a:gd name="connsiteY1" fmla="*/ 0 h 2101542"/>
              <a:gd name="connsiteX2" fmla="*/ 4897355 w 4897355"/>
              <a:gd name="connsiteY2" fmla="*/ 1050771 h 2101542"/>
              <a:gd name="connsiteX3" fmla="*/ 3846584 w 4897355"/>
              <a:gd name="connsiteY3" fmla="*/ 2101542 h 2101542"/>
              <a:gd name="connsiteX4" fmla="*/ 666269 w 4897355"/>
              <a:gd name="connsiteY4" fmla="*/ 2101542 h 2101542"/>
              <a:gd name="connsiteX5" fmla="*/ 0 w 4897355"/>
              <a:gd name="connsiteY5" fmla="*/ 1117772 h 2101542"/>
              <a:gd name="connsiteX6" fmla="*/ 577369 w 4897355"/>
              <a:gd name="connsiteY6" fmla="*/ 6912 h 2101542"/>
              <a:gd name="connsiteX0" fmla="*/ 0 w 4929586"/>
              <a:gd name="connsiteY0" fmla="*/ 13825 h 2101542"/>
              <a:gd name="connsiteX1" fmla="*/ 3878815 w 4929586"/>
              <a:gd name="connsiteY1" fmla="*/ 0 h 2101542"/>
              <a:gd name="connsiteX2" fmla="*/ 4929586 w 4929586"/>
              <a:gd name="connsiteY2" fmla="*/ 1050771 h 2101542"/>
              <a:gd name="connsiteX3" fmla="*/ 3878815 w 4929586"/>
              <a:gd name="connsiteY3" fmla="*/ 2101542 h 2101542"/>
              <a:gd name="connsiteX4" fmla="*/ 698500 w 4929586"/>
              <a:gd name="connsiteY4" fmla="*/ 2101542 h 2101542"/>
              <a:gd name="connsiteX5" fmla="*/ 32231 w 4929586"/>
              <a:gd name="connsiteY5" fmla="*/ 1117772 h 2101542"/>
              <a:gd name="connsiteX6" fmla="*/ 0 w 4929586"/>
              <a:gd name="connsiteY6" fmla="*/ 13825 h 2101542"/>
              <a:gd name="connsiteX0" fmla="*/ 0 w 4929586"/>
              <a:gd name="connsiteY0" fmla="*/ 13825 h 2184490"/>
              <a:gd name="connsiteX1" fmla="*/ 3878815 w 4929586"/>
              <a:gd name="connsiteY1" fmla="*/ 0 h 2184490"/>
              <a:gd name="connsiteX2" fmla="*/ 4929586 w 4929586"/>
              <a:gd name="connsiteY2" fmla="*/ 1050771 h 2184490"/>
              <a:gd name="connsiteX3" fmla="*/ 3878815 w 4929586"/>
              <a:gd name="connsiteY3" fmla="*/ 2101542 h 2184490"/>
              <a:gd name="connsiteX4" fmla="*/ 63500 w 4929586"/>
              <a:gd name="connsiteY4" fmla="*/ 2184490 h 2184490"/>
              <a:gd name="connsiteX5" fmla="*/ 32231 w 4929586"/>
              <a:gd name="connsiteY5" fmla="*/ 1117772 h 2184490"/>
              <a:gd name="connsiteX6" fmla="*/ 0 w 4929586"/>
              <a:gd name="connsiteY6" fmla="*/ 13825 h 2184490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32231 w 4929586"/>
              <a:gd name="connsiteY5" fmla="*/ 1117772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3181 w 4929586"/>
              <a:gd name="connsiteY5" fmla="*/ 1110860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9531 w 4929586"/>
              <a:gd name="connsiteY5" fmla="*/ 1110860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32231 w 4929586"/>
              <a:gd name="connsiteY5" fmla="*/ 1103947 h 2177578"/>
              <a:gd name="connsiteX6" fmla="*/ 0 w 4929586"/>
              <a:gd name="connsiteY6" fmla="*/ 13825 h 2177578"/>
              <a:gd name="connsiteX0" fmla="*/ 0 w 4929586"/>
              <a:gd name="connsiteY0" fmla="*/ 13825 h 2177578"/>
              <a:gd name="connsiteX1" fmla="*/ 3878815 w 4929586"/>
              <a:gd name="connsiteY1" fmla="*/ 0 h 2177578"/>
              <a:gd name="connsiteX2" fmla="*/ 4929586 w 4929586"/>
              <a:gd name="connsiteY2" fmla="*/ 1050771 h 2177578"/>
              <a:gd name="connsiteX3" fmla="*/ 3878815 w 4929586"/>
              <a:gd name="connsiteY3" fmla="*/ 2101542 h 2177578"/>
              <a:gd name="connsiteX4" fmla="*/ 19050 w 4929586"/>
              <a:gd name="connsiteY4" fmla="*/ 2177578 h 2177578"/>
              <a:gd name="connsiteX5" fmla="*/ 13181 w 4929586"/>
              <a:gd name="connsiteY5" fmla="*/ 1097035 h 2177578"/>
              <a:gd name="connsiteX6" fmla="*/ 0 w 4929586"/>
              <a:gd name="connsiteY6" fmla="*/ 13825 h 2177578"/>
              <a:gd name="connsiteX0" fmla="*/ 0 w 4929586"/>
              <a:gd name="connsiteY0" fmla="*/ 13825 h 2149929"/>
              <a:gd name="connsiteX1" fmla="*/ 3878815 w 4929586"/>
              <a:gd name="connsiteY1" fmla="*/ 0 h 2149929"/>
              <a:gd name="connsiteX2" fmla="*/ 4929586 w 4929586"/>
              <a:gd name="connsiteY2" fmla="*/ 1050771 h 2149929"/>
              <a:gd name="connsiteX3" fmla="*/ 3878815 w 4929586"/>
              <a:gd name="connsiteY3" fmla="*/ 2101542 h 2149929"/>
              <a:gd name="connsiteX4" fmla="*/ 31750 w 4929586"/>
              <a:gd name="connsiteY4" fmla="*/ 2149929 h 2149929"/>
              <a:gd name="connsiteX5" fmla="*/ 13181 w 4929586"/>
              <a:gd name="connsiteY5" fmla="*/ 1097035 h 2149929"/>
              <a:gd name="connsiteX6" fmla="*/ 0 w 4929586"/>
              <a:gd name="connsiteY6" fmla="*/ 13825 h 2149929"/>
              <a:gd name="connsiteX0" fmla="*/ 0 w 4929586"/>
              <a:gd name="connsiteY0" fmla="*/ 13825 h 2101542"/>
              <a:gd name="connsiteX1" fmla="*/ 3878815 w 4929586"/>
              <a:gd name="connsiteY1" fmla="*/ 0 h 2101542"/>
              <a:gd name="connsiteX2" fmla="*/ 4929586 w 4929586"/>
              <a:gd name="connsiteY2" fmla="*/ 1050771 h 2101542"/>
              <a:gd name="connsiteX3" fmla="*/ 3878815 w 4929586"/>
              <a:gd name="connsiteY3" fmla="*/ 2101542 h 2101542"/>
              <a:gd name="connsiteX4" fmla="*/ 25400 w 4929586"/>
              <a:gd name="connsiteY4" fmla="*/ 2101542 h 2101542"/>
              <a:gd name="connsiteX5" fmla="*/ 13181 w 4929586"/>
              <a:gd name="connsiteY5" fmla="*/ 1097035 h 2101542"/>
              <a:gd name="connsiteX6" fmla="*/ 0 w 4929586"/>
              <a:gd name="connsiteY6" fmla="*/ 13825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6831 w 4923236"/>
              <a:gd name="connsiteY5" fmla="*/ 1097035 h 2101542"/>
              <a:gd name="connsiteX6" fmla="*/ 0 w 4923236"/>
              <a:gd name="connsiteY6" fmla="*/ 6912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13181 w 4923236"/>
              <a:gd name="connsiteY5" fmla="*/ 1103947 h 2101542"/>
              <a:gd name="connsiteX6" fmla="*/ 0 w 4923236"/>
              <a:gd name="connsiteY6" fmla="*/ 6912 h 2101542"/>
              <a:gd name="connsiteX0" fmla="*/ 0 w 4923236"/>
              <a:gd name="connsiteY0" fmla="*/ 6912 h 2101542"/>
              <a:gd name="connsiteX1" fmla="*/ 3872465 w 4923236"/>
              <a:gd name="connsiteY1" fmla="*/ 0 h 2101542"/>
              <a:gd name="connsiteX2" fmla="*/ 4923236 w 4923236"/>
              <a:gd name="connsiteY2" fmla="*/ 1050771 h 2101542"/>
              <a:gd name="connsiteX3" fmla="*/ 3872465 w 4923236"/>
              <a:gd name="connsiteY3" fmla="*/ 2101542 h 2101542"/>
              <a:gd name="connsiteX4" fmla="*/ 19050 w 4923236"/>
              <a:gd name="connsiteY4" fmla="*/ 2101542 h 2101542"/>
              <a:gd name="connsiteX5" fmla="*/ 481 w 4923236"/>
              <a:gd name="connsiteY5" fmla="*/ 1103947 h 2101542"/>
              <a:gd name="connsiteX6" fmla="*/ 0 w 4923236"/>
              <a:gd name="connsiteY6" fmla="*/ 6912 h 2101542"/>
              <a:gd name="connsiteX0" fmla="*/ 514 w 4923750"/>
              <a:gd name="connsiteY0" fmla="*/ 6912 h 2101542"/>
              <a:gd name="connsiteX1" fmla="*/ 3872979 w 4923750"/>
              <a:gd name="connsiteY1" fmla="*/ 0 h 2101542"/>
              <a:gd name="connsiteX2" fmla="*/ 4923750 w 4923750"/>
              <a:gd name="connsiteY2" fmla="*/ 1050771 h 2101542"/>
              <a:gd name="connsiteX3" fmla="*/ 3872979 w 4923750"/>
              <a:gd name="connsiteY3" fmla="*/ 2101542 h 2101542"/>
              <a:gd name="connsiteX4" fmla="*/ 514 w 4923750"/>
              <a:gd name="connsiteY4" fmla="*/ 2101542 h 2101542"/>
              <a:gd name="connsiteX5" fmla="*/ 995 w 4923750"/>
              <a:gd name="connsiteY5" fmla="*/ 1103947 h 2101542"/>
              <a:gd name="connsiteX6" fmla="*/ 514 w 4923750"/>
              <a:gd name="connsiteY6" fmla="*/ 6912 h 21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23750" h="2101542">
                <a:moveTo>
                  <a:pt x="514" y="6912"/>
                </a:moveTo>
                <a:lnTo>
                  <a:pt x="3872979" y="0"/>
                </a:lnTo>
                <a:lnTo>
                  <a:pt x="4923750" y="1050771"/>
                </a:lnTo>
                <a:lnTo>
                  <a:pt x="3872979" y="2101542"/>
                </a:lnTo>
                <a:lnTo>
                  <a:pt x="514" y="2101542"/>
                </a:lnTo>
                <a:cubicBezTo>
                  <a:pt x="-1442" y="1745969"/>
                  <a:pt x="2951" y="1459520"/>
                  <a:pt x="995" y="1103947"/>
                </a:cubicBezTo>
                <a:cubicBezTo>
                  <a:pt x="835" y="738269"/>
                  <a:pt x="674" y="372590"/>
                  <a:pt x="514" y="6912"/>
                </a:cubicBez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6" name="Шеврон 27"/>
          <p:cNvSpPr/>
          <p:nvPr/>
        </p:nvSpPr>
        <p:spPr>
          <a:xfrm>
            <a:off x="3396023" y="1826952"/>
            <a:ext cx="3186344" cy="4491782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  <a:gd name="connsiteX0" fmla="*/ 4067175 w 12060636"/>
              <a:gd name="connsiteY0" fmla="*/ 0 h 2111911"/>
              <a:gd name="connsiteX1" fmla="*/ 11009865 w 12060636"/>
              <a:gd name="connsiteY1" fmla="*/ 10369 h 2111911"/>
              <a:gd name="connsiteX2" fmla="*/ 12060636 w 12060636"/>
              <a:gd name="connsiteY2" fmla="*/ 1061140 h 2111911"/>
              <a:gd name="connsiteX3" fmla="*/ 11009865 w 12060636"/>
              <a:gd name="connsiteY3" fmla="*/ 2111911 h 2111911"/>
              <a:gd name="connsiteX4" fmla="*/ 0 w 12060636"/>
              <a:gd name="connsiteY4" fmla="*/ 2111911 h 2111911"/>
              <a:gd name="connsiteX5" fmla="*/ 6831 w 12060636"/>
              <a:gd name="connsiteY5" fmla="*/ 1038280 h 2111911"/>
              <a:gd name="connsiteX6" fmla="*/ 4067175 w 12060636"/>
              <a:gd name="connsiteY6" fmla="*/ 0 h 2111911"/>
              <a:gd name="connsiteX0" fmla="*/ 4060344 w 12053805"/>
              <a:gd name="connsiteY0" fmla="*/ 0 h 2132648"/>
              <a:gd name="connsiteX1" fmla="*/ 11003034 w 12053805"/>
              <a:gd name="connsiteY1" fmla="*/ 10369 h 2132648"/>
              <a:gd name="connsiteX2" fmla="*/ 12053805 w 12053805"/>
              <a:gd name="connsiteY2" fmla="*/ 1061140 h 2132648"/>
              <a:gd name="connsiteX3" fmla="*/ 11003034 w 12053805"/>
              <a:gd name="connsiteY3" fmla="*/ 2111911 h 2132648"/>
              <a:gd name="connsiteX4" fmla="*/ 4136544 w 12053805"/>
              <a:gd name="connsiteY4" fmla="*/ 2132648 h 2132648"/>
              <a:gd name="connsiteX5" fmla="*/ 0 w 12053805"/>
              <a:gd name="connsiteY5" fmla="*/ 1038280 h 2132648"/>
              <a:gd name="connsiteX6" fmla="*/ 4060344 w 12053805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76200 w 7993461"/>
              <a:gd name="connsiteY4" fmla="*/ 2132648 h 2132648"/>
              <a:gd name="connsiteX5" fmla="*/ 102081 w 7993461"/>
              <a:gd name="connsiteY5" fmla="*/ 893120 h 2132648"/>
              <a:gd name="connsiteX6" fmla="*/ 0 w 7993461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76200 w 7993461"/>
              <a:gd name="connsiteY4" fmla="*/ 2132648 h 2132648"/>
              <a:gd name="connsiteX5" fmla="*/ 16356 w 7993461"/>
              <a:gd name="connsiteY5" fmla="*/ 903489 h 2132648"/>
              <a:gd name="connsiteX6" fmla="*/ 0 w 7993461"/>
              <a:gd name="connsiteY6" fmla="*/ 0 h 2132648"/>
              <a:gd name="connsiteX0" fmla="*/ 0 w 7993461"/>
              <a:gd name="connsiteY0" fmla="*/ 0 h 2132648"/>
              <a:gd name="connsiteX1" fmla="*/ 6942690 w 7993461"/>
              <a:gd name="connsiteY1" fmla="*/ 10369 h 2132648"/>
              <a:gd name="connsiteX2" fmla="*/ 7993461 w 7993461"/>
              <a:gd name="connsiteY2" fmla="*/ 1061140 h 2132648"/>
              <a:gd name="connsiteX3" fmla="*/ 6942690 w 7993461"/>
              <a:gd name="connsiteY3" fmla="*/ 2111911 h 2132648"/>
              <a:gd name="connsiteX4" fmla="*/ 28575 w 7993461"/>
              <a:gd name="connsiteY4" fmla="*/ 2132648 h 2132648"/>
              <a:gd name="connsiteX5" fmla="*/ 16356 w 7993461"/>
              <a:gd name="connsiteY5" fmla="*/ 903489 h 2132648"/>
              <a:gd name="connsiteX6" fmla="*/ 0 w 7993461"/>
              <a:gd name="connsiteY6" fmla="*/ 0 h 2132648"/>
              <a:gd name="connsiteX0" fmla="*/ 0 w 7993461"/>
              <a:gd name="connsiteY0" fmla="*/ 0 h 2125736"/>
              <a:gd name="connsiteX1" fmla="*/ 6942690 w 7993461"/>
              <a:gd name="connsiteY1" fmla="*/ 10369 h 2125736"/>
              <a:gd name="connsiteX2" fmla="*/ 7993461 w 7993461"/>
              <a:gd name="connsiteY2" fmla="*/ 1061140 h 2125736"/>
              <a:gd name="connsiteX3" fmla="*/ 6942690 w 7993461"/>
              <a:gd name="connsiteY3" fmla="*/ 2111911 h 2125736"/>
              <a:gd name="connsiteX4" fmla="*/ 3175 w 7993461"/>
              <a:gd name="connsiteY4" fmla="*/ 2125736 h 2125736"/>
              <a:gd name="connsiteX5" fmla="*/ 16356 w 7993461"/>
              <a:gd name="connsiteY5" fmla="*/ 903489 h 2125736"/>
              <a:gd name="connsiteX6" fmla="*/ 0 w 7993461"/>
              <a:gd name="connsiteY6" fmla="*/ 0 h 2125736"/>
              <a:gd name="connsiteX0" fmla="*/ 2694 w 7996155"/>
              <a:gd name="connsiteY0" fmla="*/ 0 h 2125736"/>
              <a:gd name="connsiteX1" fmla="*/ 6945384 w 7996155"/>
              <a:gd name="connsiteY1" fmla="*/ 10369 h 2125736"/>
              <a:gd name="connsiteX2" fmla="*/ 7996155 w 7996155"/>
              <a:gd name="connsiteY2" fmla="*/ 1061140 h 2125736"/>
              <a:gd name="connsiteX3" fmla="*/ 6945384 w 7996155"/>
              <a:gd name="connsiteY3" fmla="*/ 2111911 h 2125736"/>
              <a:gd name="connsiteX4" fmla="*/ 5869 w 7996155"/>
              <a:gd name="connsiteY4" fmla="*/ 2125736 h 2125736"/>
              <a:gd name="connsiteX5" fmla="*/ 0 w 7996155"/>
              <a:gd name="connsiteY5" fmla="*/ 889664 h 2125736"/>
              <a:gd name="connsiteX6" fmla="*/ 2694 w 7996155"/>
              <a:gd name="connsiteY6" fmla="*/ 0 h 2125736"/>
              <a:gd name="connsiteX0" fmla="*/ 16031 w 8009492"/>
              <a:gd name="connsiteY0" fmla="*/ 0 h 2118824"/>
              <a:gd name="connsiteX1" fmla="*/ 6958721 w 8009492"/>
              <a:gd name="connsiteY1" fmla="*/ 10369 h 2118824"/>
              <a:gd name="connsiteX2" fmla="*/ 8009492 w 8009492"/>
              <a:gd name="connsiteY2" fmla="*/ 1061140 h 2118824"/>
              <a:gd name="connsiteX3" fmla="*/ 6958721 w 8009492"/>
              <a:gd name="connsiteY3" fmla="*/ 2111911 h 2118824"/>
              <a:gd name="connsiteX4" fmla="*/ 156 w 8009492"/>
              <a:gd name="connsiteY4" fmla="*/ 2118824 h 2118824"/>
              <a:gd name="connsiteX5" fmla="*/ 13337 w 8009492"/>
              <a:gd name="connsiteY5" fmla="*/ 889664 h 2118824"/>
              <a:gd name="connsiteX6" fmla="*/ 16031 w 8009492"/>
              <a:gd name="connsiteY6" fmla="*/ 0 h 2118824"/>
              <a:gd name="connsiteX0" fmla="*/ 9765 w 8003226"/>
              <a:gd name="connsiteY0" fmla="*/ 0 h 2125736"/>
              <a:gd name="connsiteX1" fmla="*/ 6952455 w 8003226"/>
              <a:gd name="connsiteY1" fmla="*/ 10369 h 2125736"/>
              <a:gd name="connsiteX2" fmla="*/ 8003226 w 8003226"/>
              <a:gd name="connsiteY2" fmla="*/ 1061140 h 2125736"/>
              <a:gd name="connsiteX3" fmla="*/ 6952455 w 8003226"/>
              <a:gd name="connsiteY3" fmla="*/ 2111911 h 2125736"/>
              <a:gd name="connsiteX4" fmla="*/ 240 w 8003226"/>
              <a:gd name="connsiteY4" fmla="*/ 2125736 h 2125736"/>
              <a:gd name="connsiteX5" fmla="*/ 7071 w 8003226"/>
              <a:gd name="connsiteY5" fmla="*/ 889664 h 2125736"/>
              <a:gd name="connsiteX6" fmla="*/ 9765 w 8003226"/>
              <a:gd name="connsiteY6" fmla="*/ 0 h 21257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003226" h="2125736">
                <a:moveTo>
                  <a:pt x="9765" y="0"/>
                </a:moveTo>
                <a:lnTo>
                  <a:pt x="6952455" y="10369"/>
                </a:lnTo>
                <a:lnTo>
                  <a:pt x="8003226" y="1061140"/>
                </a:lnTo>
                <a:lnTo>
                  <a:pt x="6952455" y="2111911"/>
                </a:lnTo>
                <a:lnTo>
                  <a:pt x="240" y="2125736"/>
                </a:lnTo>
                <a:cubicBezTo>
                  <a:pt x="-1716" y="1713712"/>
                  <a:pt x="9027" y="1301688"/>
                  <a:pt x="7071" y="889664"/>
                </a:cubicBezTo>
                <a:lnTo>
                  <a:pt x="9765" y="0"/>
                </a:ln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2" name="Шеврон 27"/>
          <p:cNvSpPr/>
          <p:nvPr/>
        </p:nvSpPr>
        <p:spPr>
          <a:xfrm>
            <a:off x="259601" y="1826952"/>
            <a:ext cx="3288687" cy="4491782"/>
          </a:xfrm>
          <a:custGeom>
            <a:avLst/>
            <a:gdLst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1050771 w 12060636"/>
              <a:gd name="connsiteY5" fmla="*/ 1050771 h 2101542"/>
              <a:gd name="connsiteX6" fmla="*/ 0 w 12060636"/>
              <a:gd name="connsiteY6" fmla="*/ 0 h 2101542"/>
              <a:gd name="connsiteX0" fmla="*/ 0 w 12060636"/>
              <a:gd name="connsiteY0" fmla="*/ 0 h 2101542"/>
              <a:gd name="connsiteX1" fmla="*/ 11009865 w 12060636"/>
              <a:gd name="connsiteY1" fmla="*/ 0 h 2101542"/>
              <a:gd name="connsiteX2" fmla="*/ 12060636 w 12060636"/>
              <a:gd name="connsiteY2" fmla="*/ 1050771 h 2101542"/>
              <a:gd name="connsiteX3" fmla="*/ 11009865 w 12060636"/>
              <a:gd name="connsiteY3" fmla="*/ 2101542 h 2101542"/>
              <a:gd name="connsiteX4" fmla="*/ 0 w 12060636"/>
              <a:gd name="connsiteY4" fmla="*/ 2101542 h 2101542"/>
              <a:gd name="connsiteX5" fmla="*/ 6831 w 12060636"/>
              <a:gd name="connsiteY5" fmla="*/ 1027911 h 2101542"/>
              <a:gd name="connsiteX6" fmla="*/ 0 w 12060636"/>
              <a:gd name="connsiteY6" fmla="*/ 0 h 21015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060636" h="2101542">
                <a:moveTo>
                  <a:pt x="0" y="0"/>
                </a:moveTo>
                <a:lnTo>
                  <a:pt x="11009865" y="0"/>
                </a:lnTo>
                <a:lnTo>
                  <a:pt x="12060636" y="1050771"/>
                </a:lnTo>
                <a:lnTo>
                  <a:pt x="11009865" y="2101542"/>
                </a:lnTo>
                <a:lnTo>
                  <a:pt x="0" y="2101542"/>
                </a:lnTo>
                <a:lnTo>
                  <a:pt x="6831" y="1027911"/>
                </a:lnTo>
                <a:lnTo>
                  <a:pt x="0" y="0"/>
                </a:lnTo>
                <a:close/>
              </a:path>
            </a:pathLst>
          </a:custGeom>
          <a:solidFill>
            <a:srgbClr val="E1EBFF"/>
          </a:solidFill>
        </p:spPr>
        <p:style>
          <a:lnRef idx="3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1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99803" y="202855"/>
            <a:ext cx="4733962" cy="554385"/>
          </a:xfrm>
        </p:spPr>
        <p:txBody>
          <a:bodyPr/>
          <a:lstStyle/>
          <a:p>
            <a:pPr>
              <a:defRPr/>
            </a:pPr>
            <a:r>
              <a:rPr lang="ru-RU" dirty="0"/>
              <a:t>Меры поддержки по жизненному циклу</a:t>
            </a:r>
          </a:p>
        </p:txBody>
      </p:sp>
      <p:graphicFrame>
        <p:nvGraphicFramePr>
          <p:cNvPr id="4" name="Схема 3"/>
          <p:cNvGraphicFramePr/>
          <p:nvPr>
            <p:extLst/>
          </p:nvPr>
        </p:nvGraphicFramePr>
        <p:xfrm>
          <a:off x="259037" y="948098"/>
          <a:ext cx="9375502" cy="7126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259037" y="1808686"/>
            <a:ext cx="3211307" cy="3843132"/>
          </a:xfrm>
          <a:prstGeom prst="rect">
            <a:avLst/>
          </a:prstGeom>
        </p:spPr>
        <p:txBody>
          <a:bodyPr lIns="72164" tIns="36082" rIns="72164" bIns="36082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 развития сельхозкооперации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Гарантии АО «Корпорация «МСП»</a:t>
            </a:r>
            <a:endParaRPr lang="ru-RU" sz="1100" b="1" dirty="0">
              <a:solidFill>
                <a:schemeClr val="accent1">
                  <a:lumMod val="75000"/>
                </a:schemeClr>
              </a:solidFill>
            </a:endParaRP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endParaRPr lang="ru-RU" sz="700" dirty="0">
              <a:solidFill>
                <a:schemeClr val="accent5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>
              <a:defRPr/>
            </a:pPr>
            <a:endParaRPr lang="ru-RU" sz="900" b="1" dirty="0" smtClean="0">
              <a:solidFill>
                <a:schemeClr val="tx1">
                  <a:lumMod val="85000"/>
                  <a:lumOff val="15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«Росагролизинг»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3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415539" y="6401408"/>
            <a:ext cx="5163536" cy="332114"/>
          </a:xfrm>
          <a:prstGeom prst="rect">
            <a:avLst/>
          </a:prstGeom>
          <a:noFill/>
        </p:spPr>
        <p:txBody>
          <a:bodyPr wrap="square" lIns="72164" tIns="36082" rIns="72164" bIns="36082">
            <a:spAutoFit/>
          </a:bodyPr>
          <a:lstStyle/>
          <a:p>
            <a:pPr>
              <a:defRPr/>
            </a:pPr>
            <a:r>
              <a:rPr lang="ru-RU" dirty="0">
                <a:solidFill>
                  <a:schemeClr val="accent1">
                    <a:lumMod val="75000"/>
                  </a:schemeClr>
                </a:solidFill>
              </a:rPr>
              <a:t>ЖИЗНЕННЫЙ ЦИКЛ СЕЛЬХОЗКООПЕРАТИВА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509597" y="1808685"/>
            <a:ext cx="2975419" cy="4235547"/>
          </a:xfrm>
          <a:prstGeom prst="rect">
            <a:avLst/>
          </a:prstGeom>
        </p:spPr>
        <p:txBody>
          <a:bodyPr lIns="72164" tIns="36082" rIns="72164" bIns="36082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 развития сельхозкооперации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Гарантии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endParaRPr lang="ru-RU" sz="700" dirty="0">
              <a:solidFill>
                <a:schemeClr val="accent5">
                  <a:lumMod val="50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>
              <a:defRPr/>
            </a:pPr>
            <a:endParaRPr lang="ru-RU" sz="800" b="1" dirty="0">
              <a:solidFill>
                <a:schemeClr val="tx1">
                  <a:lumMod val="85000"/>
                  <a:lumOff val="15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Росагролизинг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3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300" b="1" dirty="0">
                <a:solidFill>
                  <a:srgbClr val="00B050"/>
                </a:solidFill>
              </a:rPr>
              <a:t>АО «МСП Банк»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6582367" y="1809875"/>
            <a:ext cx="2975419" cy="4597184"/>
          </a:xfrm>
          <a:prstGeom prst="rect">
            <a:avLst/>
          </a:prstGeom>
        </p:spPr>
        <p:txBody>
          <a:bodyPr lIns="72164" tIns="36082" rIns="72164" bIns="36082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Субъект РФ: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программы</a:t>
            </a:r>
          </a:p>
          <a:p>
            <a:pPr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    развития сельхозкооперации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Центры компетенций в сфере сельскохозяйственной кооперации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Государственные </a:t>
            </a:r>
            <a:r>
              <a:rPr lang="ru-RU" sz="11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микрофинансовые</a:t>
            </a: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организации (МФО)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Региональные гарантийные организации (РГО)</a:t>
            </a:r>
          </a:p>
          <a:p>
            <a:pPr>
              <a:defRPr/>
            </a:pPr>
            <a:r>
              <a:rPr lang="ru-RU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Сервисы Портала Бизнес-навигатора МСП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sz="1100" b="1" dirty="0" smtClean="0">
                <a:solidFill>
                  <a:schemeClr val="accent1">
                    <a:lumMod val="75000"/>
                  </a:schemeClr>
                </a:solidFill>
              </a:rPr>
              <a:t>Гарантии </a:t>
            </a:r>
            <a:r>
              <a:rPr lang="ru-RU" sz="1100" b="1" dirty="0">
                <a:solidFill>
                  <a:schemeClr val="accent1">
                    <a:lumMod val="75000"/>
                  </a:schemeClr>
                </a:solidFill>
              </a:rPr>
              <a:t>АО «Корпорация «МСП»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endParaRPr lang="ru-RU" sz="500" b="1" dirty="0">
              <a:solidFill>
                <a:schemeClr val="accent1">
                  <a:lumMod val="75000"/>
                </a:schemeClr>
              </a:solidFill>
            </a:endParaRPr>
          </a:p>
          <a:p>
            <a:pPr>
              <a:defRPr/>
            </a:pPr>
            <a:r>
              <a:rPr lang="ru-RU" sz="1600" b="1" dirty="0">
                <a:solidFill>
                  <a:schemeClr val="accent1">
                    <a:lumMod val="75000"/>
                  </a:schemeClr>
                </a:solidFill>
              </a:rPr>
              <a:t>Региональные лизинговые компании (лизинг)</a:t>
            </a:r>
          </a:p>
          <a:p>
            <a:pPr>
              <a:defRPr/>
            </a:pPr>
            <a:endParaRPr lang="ru-RU" sz="900" b="1" dirty="0" smtClean="0">
              <a:solidFill>
                <a:schemeClr val="tx1">
                  <a:lumMod val="85000"/>
                  <a:lumOff val="15000"/>
                </a:schemeClr>
              </a:solidFill>
              <a:cs typeface="Helvetica" panose="020B0604020202020204" pitchFamily="34" charset="0"/>
            </a:endParaRPr>
          </a:p>
          <a:p>
            <a:pPr>
              <a:defRPr/>
            </a:pPr>
            <a:r>
              <a:rPr lang="ru-RU" b="1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</a:t>
            </a:r>
            <a:r>
              <a:rPr lang="ru-RU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«Росагролизинг»</a:t>
            </a:r>
            <a:r>
              <a:rPr lang="ru-RU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(лизинг)</a:t>
            </a:r>
          </a:p>
          <a:p>
            <a:pPr>
              <a:defRPr/>
            </a:pPr>
            <a:endParaRPr lang="ru-RU" sz="9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</a:t>
            </a:r>
            <a:r>
              <a:rPr lang="ru-RU" sz="1300" b="1" dirty="0" err="1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Россельхозбанк</a:t>
            </a: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»</a:t>
            </a:r>
            <a:r>
              <a:rPr lang="ru-RU" sz="1300" b="1" dirty="0">
                <a:solidFill>
                  <a:schemeClr val="accent5">
                    <a:lumMod val="50000"/>
                  </a:schemeClr>
                </a:solidFill>
                <a:cs typeface="Helvetica" panose="020B0604020202020204" pitchFamily="34" charset="0"/>
              </a:rPr>
              <a:t>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800" dirty="0">
              <a:solidFill>
                <a:schemeClr val="bg1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300" b="1" dirty="0">
                <a:solidFill>
                  <a:schemeClr val="tx1">
                    <a:lumMod val="85000"/>
                    <a:lumOff val="15000"/>
                  </a:schemeClr>
                </a:solidFill>
                <a:cs typeface="Helvetica" panose="020B0604020202020204" pitchFamily="34" charset="0"/>
              </a:rPr>
              <a:t>АО «МСП Банк» </a:t>
            </a:r>
            <a:r>
              <a:rPr lang="ru-RU" sz="1100" dirty="0">
                <a:solidFill>
                  <a:schemeClr val="bg1">
                    <a:lumMod val="50000"/>
                  </a:schemeClr>
                </a:solidFill>
              </a:rPr>
              <a:t>(кредиты)</a:t>
            </a:r>
          </a:p>
          <a:p>
            <a:pPr>
              <a:defRPr/>
            </a:pPr>
            <a:endParaRPr lang="ru-RU" sz="800" dirty="0">
              <a:solidFill>
                <a:schemeClr val="accent5">
                  <a:lumMod val="50000"/>
                </a:schemeClr>
              </a:solidFill>
            </a:endParaRPr>
          </a:p>
          <a:p>
            <a:pPr>
              <a:defRPr/>
            </a:pPr>
            <a:r>
              <a:rPr lang="ru-RU" sz="1300" b="1" dirty="0">
                <a:solidFill>
                  <a:srgbClr val="00B050"/>
                </a:solidFill>
                <a:cs typeface="Helvetica" panose="020B0604020202020204" pitchFamily="34" charset="0"/>
              </a:rPr>
              <a:t>Минсельхоз России 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(гранты </a:t>
            </a: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на</a:t>
            </a:r>
          </a:p>
          <a:p>
            <a:pPr>
              <a:defRPr/>
            </a:pPr>
            <a:r>
              <a:rPr lang="ru-RU" sz="900" dirty="0" smtClean="0">
                <a:solidFill>
                  <a:schemeClr val="bg1">
                    <a:lumMod val="50000"/>
                  </a:schemeClr>
                </a:solidFill>
              </a:rPr>
              <a:t>развитие материально-технической базы</a:t>
            </a:r>
            <a:r>
              <a:rPr lang="ru-RU" sz="900" dirty="0">
                <a:solidFill>
                  <a:schemeClr val="bg1">
                    <a:lumMod val="50000"/>
                  </a:schemeClr>
                </a:solidFill>
              </a:rPr>
              <a:t>)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12" y="124540"/>
            <a:ext cx="1739553" cy="71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285774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8455554" y="380150"/>
            <a:ext cx="1232389" cy="431421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7082123" y="1371406"/>
            <a:ext cx="2510609" cy="1172449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00484" y="279842"/>
            <a:ext cx="5905516" cy="554532"/>
          </a:xfrm>
        </p:spPr>
        <p:txBody>
          <a:bodyPr/>
          <a:lstStyle/>
          <a:p>
            <a:r>
              <a:rPr lang="ru-RU" dirty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452565" y="2614842"/>
            <a:ext cx="8035131" cy="1250114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ИНФОРМАЦИОННО-КОСУЛЬТАЦИОННАЯ ПОДДЕРЖКА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Сессии и семинары по вопросам организации сельскохозяйственного кооператива;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Обучение по вопросам деятельности кооператива;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Помощь в подготовке учредительных документов;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Привлечение пользователей из числа сельхозкооперативов к регистрации на Портале Бизнес-навигатора МСП;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Консультирование по использованию сервисов Портала Бизнес-навигатора МСП;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Помощь в составлении бизнес-плана, технико-экономического обоснования проекта;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Консультации по мерам государственной поддержки и помощь в подготовке документов для их получения.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52565" y="1613986"/>
            <a:ext cx="4919186" cy="1073143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ПРЕДОСТАВЛЕНИЕ СУБСИДИЙ НА КОМПЕНСАЦИЮ ЗАТРАТ НА: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организацию и (или) вступления в кооператив,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проведение ревизий ревизионным союзом,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обслуживание расчетного счета кооператива,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закупку продукции в личных (подсобных) хозяйствах,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приобретение молодняка животных и птицы, корма,</a:t>
            </a:r>
          </a:p>
          <a:p>
            <a:pPr marL="360822" lvl="1" indent="-135308">
              <a:buFont typeface="Symbol" panose="05050102010706020507" pitchFamily="18" charset="2"/>
              <a:buChar char="-"/>
              <a:defRPr/>
            </a:pP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приобретение семян, посадочного материала.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11279" y="5424531"/>
            <a:ext cx="8117702" cy="426812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РЕГИОНАЛЬНЫЕ ГАРАНТИЙНЫЕ ОРГАНИЗАЦИИ </a:t>
            </a: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(установление преференций для сельхозкооперативов)</a:t>
            </a:r>
          </a:p>
          <a:p>
            <a:pPr marL="225514" indent="-225514">
              <a:buFont typeface="Symbol" panose="05050102010706020507" pitchFamily="18" charset="2"/>
              <a:buChar char="-"/>
            </a:pPr>
            <a:r>
              <a:rPr lang="ru-RU" sz="1100" dirty="0" smtClean="0">
                <a:solidFill>
                  <a:schemeClr val="accent1">
                    <a:lumMod val="75000"/>
                  </a:schemeClr>
                </a:solidFill>
              </a:rPr>
              <a:t>МИКРОФИНАНСОВЫЕ ОРГАНИЗАЦИИ </a:t>
            </a:r>
            <a:r>
              <a:rPr lang="ru-RU" sz="900" dirty="0">
                <a:solidFill>
                  <a:schemeClr val="accent5">
                    <a:lumMod val="50000"/>
                  </a:schemeClr>
                </a:solidFill>
              </a:rPr>
              <a:t>(разработка специального продукта для сельхозкооперативов)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192429" y="1492660"/>
            <a:ext cx="2295267" cy="93464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txBody>
          <a:bodyPr wrap="square" lIns="72164" tIns="36082" rIns="72164" bIns="36082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Центр </a:t>
            </a:r>
            <a:r>
              <a:rPr lang="ru-RU" sz="1400" b="1" dirty="0" smtClean="0">
                <a:solidFill>
                  <a:schemeClr val="bg1"/>
                </a:solidFill>
              </a:rPr>
              <a:t>компетенций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</a:rPr>
              <a:t>в сфере сельскохозяйственной кооперации</a:t>
            </a:r>
            <a:endParaRPr lang="ru-RU" sz="14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2192" y="1371406"/>
            <a:ext cx="5960793" cy="288312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Региональная программа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развития </a:t>
            </a:r>
            <a:r>
              <a:rPr lang="ru-RU" sz="1400" b="1" dirty="0" err="1" smtClean="0">
                <a:solidFill>
                  <a:schemeClr val="accent5">
                    <a:lumMod val="50000"/>
                  </a:schemeClr>
                </a:solidFill>
              </a:rPr>
              <a:t>сельхозкооперации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42192" y="5131400"/>
            <a:ext cx="4986488" cy="293131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Инфраструктура поддержки МСП</a:t>
            </a:r>
            <a:endParaRPr lang="ru-RU" sz="13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74155" y="5102095"/>
            <a:ext cx="901857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Заголовок 1"/>
          <p:cNvSpPr txBox="1">
            <a:spLocks/>
          </p:cNvSpPr>
          <p:nvPr/>
        </p:nvSpPr>
        <p:spPr bwMode="auto">
          <a:xfrm>
            <a:off x="222203" y="873139"/>
            <a:ext cx="1912012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>
                <a:latin typeface="Helvetica" panose="020B0604020202020204" pitchFamily="34" charset="0"/>
                <a:cs typeface="Helvetica" panose="020B0604020202020204" pitchFamily="34" charset="0"/>
              </a:rPr>
              <a:t>Субъект РФ</a:t>
            </a:r>
            <a:endParaRPr lang="ru-RU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6" name="TextBox 27"/>
          <p:cNvSpPr txBox="1">
            <a:spLocks noChangeArrowheads="1"/>
          </p:cNvSpPr>
          <p:nvPr/>
        </p:nvSpPr>
        <p:spPr bwMode="auto">
          <a:xfrm>
            <a:off x="1452565" y="3769940"/>
            <a:ext cx="7867675" cy="65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164" tIns="36082" rIns="72164" bIns="3608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100" dirty="0" smtClean="0">
                <a:solidFill>
                  <a:schemeClr val="accent1">
                    <a:lumMod val="75000"/>
                  </a:schemeClr>
                </a:solidFill>
              </a:rPr>
              <a:t>ОБУЧЕНИЕ</a:t>
            </a:r>
            <a:endParaRPr lang="ru-RU" altLang="ru-RU" sz="600" b="1" dirty="0" smtClean="0"/>
          </a:p>
          <a:p>
            <a:pPr marL="360822" indent="-135308">
              <a:buFont typeface="Symbol" panose="05050102010706020507" pitchFamily="18" charset="2"/>
              <a:buChar char="-"/>
              <a:defRPr/>
            </a:pP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Проведение </a:t>
            </a:r>
            <a:r>
              <a:rPr lang="ru-RU" altLang="ru-RU" sz="900" dirty="0">
                <a:solidFill>
                  <a:schemeClr val="accent5">
                    <a:lumMod val="50000"/>
                  </a:schemeClr>
                </a:solidFill>
              </a:rPr>
              <a:t>семинаров, тренингов, </a:t>
            </a:r>
            <a:r>
              <a:rPr lang="ru-RU" altLang="ru-RU" sz="900" dirty="0" err="1">
                <a:solidFill>
                  <a:schemeClr val="accent5">
                    <a:lumMod val="50000"/>
                  </a:schemeClr>
                </a:solidFill>
              </a:rPr>
              <a:t>вебинаров</a:t>
            </a:r>
            <a:r>
              <a:rPr lang="ru-RU" altLang="ru-RU" sz="900" dirty="0">
                <a:solidFill>
                  <a:schemeClr val="accent5">
                    <a:lumMod val="50000"/>
                  </a:schemeClr>
                </a:solidFill>
              </a:rPr>
              <a:t> для руководящих кадров сельскохозяйственных кооперативов;</a:t>
            </a:r>
          </a:p>
          <a:p>
            <a:pPr marL="360822" indent="-135308">
              <a:buFont typeface="Symbol" panose="05050102010706020507" pitchFamily="18" charset="2"/>
              <a:buChar char="-"/>
              <a:defRPr/>
            </a:pP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Привлечение </a:t>
            </a:r>
            <a:r>
              <a:rPr lang="ru-RU" altLang="ru-RU" sz="900" dirty="0">
                <a:solidFill>
                  <a:schemeClr val="accent5">
                    <a:lumMod val="50000"/>
                  </a:schemeClr>
                </a:solidFill>
              </a:rPr>
              <a:t>высших и средних образовательных учреждениями к реализации обучающих мероприятий </a:t>
            </a: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по </a:t>
            </a:r>
            <a:r>
              <a:rPr lang="ru-RU" altLang="ru-RU" sz="900" dirty="0" err="1" smtClean="0">
                <a:solidFill>
                  <a:schemeClr val="accent5">
                    <a:lumMod val="50000"/>
                  </a:schemeClr>
                </a:solidFill>
              </a:rPr>
              <a:t>сельхозкооперации</a:t>
            </a: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  <a:endParaRPr lang="ru-RU" alt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360822" indent="-135308">
              <a:buFont typeface="Symbol" panose="05050102010706020507" pitchFamily="18" charset="2"/>
              <a:buChar char="-"/>
              <a:defRPr/>
            </a:pP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Разработка и реализация </a:t>
            </a:r>
            <a:r>
              <a:rPr lang="ru-RU" altLang="ru-RU" sz="900" dirty="0">
                <a:solidFill>
                  <a:schemeClr val="accent5">
                    <a:lumMod val="50000"/>
                  </a:schemeClr>
                </a:solidFill>
              </a:rPr>
              <a:t>образовательных </a:t>
            </a: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проектов.</a:t>
            </a:r>
            <a:endParaRPr lang="ru-RU" altLang="ru-RU" sz="9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7" name="TextBox 27"/>
          <p:cNvSpPr txBox="1">
            <a:spLocks noChangeArrowheads="1"/>
          </p:cNvSpPr>
          <p:nvPr/>
        </p:nvSpPr>
        <p:spPr bwMode="auto">
          <a:xfrm>
            <a:off x="1452565" y="4410004"/>
            <a:ext cx="8375130" cy="657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164" tIns="36082" rIns="72164" bIns="3608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ru-RU" altLang="ru-RU" sz="1100" dirty="0" smtClean="0">
                <a:solidFill>
                  <a:schemeClr val="accent1">
                    <a:lumMod val="75000"/>
                  </a:schemeClr>
                </a:solidFill>
              </a:rPr>
              <a:t>ОРГАНИЗАЦИЯ РЫНКОВ СБЫТА</a:t>
            </a:r>
          </a:p>
          <a:p>
            <a:pPr marL="360822" indent="-135308">
              <a:buFont typeface="Symbol" panose="05050102010706020507" pitchFamily="18" charset="2"/>
              <a:buChar char="-"/>
              <a:defRPr/>
            </a:pP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Проведение выставок, ярмарок;</a:t>
            </a:r>
            <a:endParaRPr lang="ru-RU" alt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360822" indent="-135308">
              <a:buFont typeface="Symbol" panose="05050102010706020507" pitchFamily="18" charset="2"/>
              <a:buChar char="-"/>
              <a:defRPr/>
            </a:pP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Создание региональных онлайн ресурсов для реализации продукции местных сельхозкооперативов;</a:t>
            </a:r>
            <a:endParaRPr lang="ru-RU" altLang="ru-RU" sz="900" dirty="0">
              <a:solidFill>
                <a:schemeClr val="accent5">
                  <a:lumMod val="50000"/>
                </a:schemeClr>
              </a:solidFill>
            </a:endParaRPr>
          </a:p>
          <a:p>
            <a:pPr marL="360822" indent="-135308">
              <a:buFont typeface="Symbol" panose="05050102010706020507" pitchFamily="18" charset="2"/>
              <a:buChar char="-"/>
              <a:defRPr/>
            </a:pPr>
            <a:r>
              <a:rPr lang="ru-RU" altLang="ru-RU" sz="900" dirty="0" smtClean="0">
                <a:solidFill>
                  <a:schemeClr val="accent5">
                    <a:lumMod val="50000"/>
                  </a:schemeClr>
                </a:solidFill>
              </a:rPr>
              <a:t>Организация взаимодействия с федеральными и региональными розничными сетями по обеспечению доступа в сети сельхозкооперативов.</a:t>
            </a:r>
            <a:endParaRPr lang="ru-RU" altLang="ru-RU" sz="9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42192" y="5900015"/>
            <a:ext cx="5960793" cy="288312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Региональная </a:t>
            </a:r>
            <a:r>
              <a:rPr lang="ru-RU" sz="1400" b="1" dirty="0">
                <a:solidFill>
                  <a:schemeClr val="accent5">
                    <a:lumMod val="50000"/>
                  </a:schemeClr>
                </a:solidFill>
              </a:rPr>
              <a:t>программа </a:t>
            </a:r>
            <a:r>
              <a:rPr lang="ru-RU" sz="1400" b="1" dirty="0" smtClean="0">
                <a:solidFill>
                  <a:schemeClr val="accent5">
                    <a:lumMod val="50000"/>
                  </a:schemeClr>
                </a:solidFill>
              </a:rPr>
              <a:t>развития инфраструктуры</a:t>
            </a:r>
            <a:endParaRPr lang="ru-RU" sz="14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25" name="TextBox 27"/>
          <p:cNvSpPr txBox="1">
            <a:spLocks noChangeArrowheads="1"/>
          </p:cNvSpPr>
          <p:nvPr/>
        </p:nvSpPr>
        <p:spPr bwMode="auto">
          <a:xfrm>
            <a:off x="1452565" y="6161826"/>
            <a:ext cx="7952252" cy="411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72164" tIns="36082" rIns="72164" bIns="36082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altLang="ru-RU" sz="1100" dirty="0">
                <a:solidFill>
                  <a:schemeClr val="accent1">
                    <a:lumMod val="75000"/>
                  </a:schemeClr>
                </a:solidFill>
              </a:rPr>
              <a:t>Создание инженерной инфраструктуры</a:t>
            </a:r>
          </a:p>
          <a:p>
            <a:pPr marL="225514" indent="-225514">
              <a:buFont typeface="Symbol" panose="05050102010706020507" pitchFamily="18" charset="2"/>
              <a:buChar char="-"/>
              <a:defRPr/>
            </a:pPr>
            <a:r>
              <a:rPr lang="ru-RU" altLang="ru-RU" sz="1100" dirty="0">
                <a:solidFill>
                  <a:schemeClr val="accent1">
                    <a:lumMod val="75000"/>
                  </a:schemeClr>
                </a:solidFill>
              </a:rPr>
              <a:t>Создание дорожной инфраструктуры</a:t>
            </a: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596999" y="5896269"/>
            <a:ext cx="901857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Шестиугольник 2"/>
          <p:cNvSpPr/>
          <p:nvPr/>
        </p:nvSpPr>
        <p:spPr>
          <a:xfrm>
            <a:off x="574155" y="1452663"/>
            <a:ext cx="168037" cy="144043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0" name="Шестиугольник 19"/>
          <p:cNvSpPr/>
          <p:nvPr/>
        </p:nvSpPr>
        <p:spPr>
          <a:xfrm>
            <a:off x="574155" y="5977462"/>
            <a:ext cx="168037" cy="144043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1" name="Шестиугольник 20"/>
          <p:cNvSpPr/>
          <p:nvPr/>
        </p:nvSpPr>
        <p:spPr>
          <a:xfrm>
            <a:off x="574155" y="5205944"/>
            <a:ext cx="168037" cy="144043"/>
          </a:xfrm>
          <a:prstGeom prst="hexagon">
            <a:avLst/>
          </a:prstGeom>
          <a:solidFill>
            <a:srgbClr val="F5750B"/>
          </a:solidFill>
          <a:ln>
            <a:solidFill>
              <a:srgbClr val="F5750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07810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Правая фигурная скобка 23"/>
          <p:cNvSpPr/>
          <p:nvPr/>
        </p:nvSpPr>
        <p:spPr>
          <a:xfrm>
            <a:off x="8129124" y="1336963"/>
            <a:ext cx="177335" cy="335548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8515462" y="406070"/>
            <a:ext cx="1190051" cy="380150"/>
          </a:xfrm>
          <a:prstGeom prst="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26" name="Заголовок 1"/>
          <p:cNvSpPr txBox="1">
            <a:spLocks/>
          </p:cNvSpPr>
          <p:nvPr/>
        </p:nvSpPr>
        <p:spPr bwMode="auto">
          <a:xfrm>
            <a:off x="4030771" y="285117"/>
            <a:ext cx="5905516" cy="5545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72164" tIns="36082" rIns="72164" bIns="36082" rtlCol="0" anchor="ctr">
            <a:noAutofit/>
          </a:bodyPr>
          <a:lstStyle>
            <a:lvl1pPr algn="l" defTabSz="1218602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lang="en-US" sz="2800" b="1" kern="1200" dirty="0" smtClean="0">
                <a:solidFill>
                  <a:srgbClr val="0070C0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2pPr>
            <a:lvl3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3pPr>
            <a:lvl4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4pPr>
            <a:lvl5pPr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5pPr>
            <a:lvl6pPr marL="546662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6pPr>
            <a:lvl7pPr marL="1093324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7pPr>
            <a:lvl8pPr marL="1639986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8pPr>
            <a:lvl9pPr marL="2186649" algn="l" defTabSz="1218602" rtl="0" fontAlgn="base">
              <a:lnSpc>
                <a:spcPts val="4066"/>
              </a:lnSpc>
              <a:spcBef>
                <a:spcPct val="0"/>
              </a:spcBef>
              <a:spcAft>
                <a:spcPct val="0"/>
              </a:spcAft>
              <a:defRPr sz="2926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ru-RU" dirty="0" smtClean="0"/>
              <a:t>Сельскохозяйственные кооперативы.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Создание</a:t>
            </a:r>
            <a:endParaRPr lang="ru-RU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27" name="Таблица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63737419"/>
              </p:ext>
            </p:extLst>
          </p:nvPr>
        </p:nvGraphicFramePr>
        <p:xfrm>
          <a:off x="1759175" y="1314874"/>
          <a:ext cx="6331216" cy="4417275"/>
        </p:xfrm>
        <a:graphic>
          <a:graphicData uri="http://schemas.openxmlformats.org/drawingml/2006/table">
            <a:tbl>
              <a:tblPr/>
              <a:tblGrid>
                <a:gridCol w="1310923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08256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2672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1192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263126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092286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 сельхозтехники, технологического оборудования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3,5 % 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Сельскохозяйственная техника и оборудование для проведения полевых работ, 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Животноводческое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6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Аванс– от 7% 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20 % обеспечение не требуется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8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947439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Федеральный лизинг племенной продукции</a:t>
                      </a:r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1,5 % 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  <a:defRPr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Племенные животные (КРС, МРС, свиньи, олени, лошади, норки)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6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Аванс– от 10% 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20 % обеспечение не требуется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8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01139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развития </a:t>
                      </a:r>
                      <a:r>
                        <a:rPr lang="ru-RU" sz="9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сельхозкооперации</a:t>
                      </a:r>
                      <a:endParaRPr lang="ru-RU" sz="900" b="1" kern="1200" dirty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Исходя из потребности лизингополучателя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 его финансового состояния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до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лет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(соответствует сроку </a:t>
                      </a:r>
                      <a:b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</a:br>
                      <a:r>
                        <a:rPr kumimoji="0" 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полезного использования имущества)</a:t>
                      </a:r>
                      <a:endParaRPr kumimoji="0" lang="ru-RU" sz="900" b="0" i="0" u="none" strike="noStrike" kern="1200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Arial" charset="0"/>
                      </a:endParaRP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1,5-3,5 % </a:t>
                      </a:r>
                    </a:p>
                  </a:txBody>
                  <a:tcPr marL="39129" marR="39129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Техника для машинно-технологических компаний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Элеваторное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Перерабатывающее оборудование</a:t>
                      </a:r>
                    </a:p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Средства производства для обновления производственной базы кооперативных хозяйств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sz="600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 – от 7% 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(при </a:t>
                      </a:r>
                      <a:r>
                        <a:rPr lang="ru-RU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авансе от </a:t>
                      </a:r>
                      <a:r>
                        <a:rPr lang="en-US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r>
                        <a:rPr lang="ru-RU" sz="800" i="1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% обеспечение не требуется</a:t>
                      </a:r>
                      <a:r>
                        <a:rPr lang="ru-RU" sz="800" i="1" u="none" strike="noStrike" kern="1200" baseline="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ru-RU" sz="800" i="1" u="none" strike="noStrike" kern="1200" dirty="0" smtClean="0">
                        <a:solidFill>
                          <a:schemeClr val="accent5">
                            <a:lumMod val="50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39129" marR="39129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76411"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Программа льготного лизинга оборудования для субъектов ИМП</a:t>
                      </a:r>
                      <a:r>
                        <a:rPr lang="ru-RU" altLang="ru-RU" sz="11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*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800" b="0" kern="120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От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до </a:t>
                      </a:r>
                      <a:r>
                        <a:rPr kumimoji="0" 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млн рублей </a:t>
                      </a:r>
                      <a:b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</a:br>
                      <a:r>
                        <a:rPr lang="ru-RU" sz="800" b="0" kern="120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(аванс от 10%)</a:t>
                      </a:r>
                      <a:endParaRPr lang="ru-RU" sz="800" b="0" kern="1200" dirty="0" smtClean="0">
                        <a:solidFill>
                          <a:schemeClr val="tx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093324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от </a:t>
                      </a: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до </a:t>
                      </a:r>
                      <a:r>
                        <a:rPr kumimoji="0" lang="ru-RU" altLang="ru-RU" sz="9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84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месяцев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6 %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Российское оборудование</a:t>
                      </a: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ru-RU" altLang="ru-RU" sz="8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ctr" defTabSz="1150938" rtl="0" eaLnBrk="1" fontAlgn="b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9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8 %</a:t>
                      </a:r>
                      <a:r>
                        <a:rPr kumimoji="0" lang="ru-RU" altLang="ru-RU" sz="9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 </a:t>
                      </a:r>
                      <a:r>
                        <a:rPr kumimoji="0" lang="ru-RU" altLang="ru-RU" sz="8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+mn-lt"/>
                          <a:ea typeface="+mn-ea"/>
                          <a:cs typeface="Arial" charset="0"/>
                        </a:rPr>
                        <a:t>иностранное оборудование</a:t>
                      </a:r>
                    </a:p>
                  </a:txBody>
                  <a:tcPr marL="53917" marR="53917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71450" marR="0" lvl="0" indent="-17145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Char char="-"/>
                        <a:tabLst/>
                      </a:pPr>
                      <a:r>
                        <a:rPr lang="ru-RU" altLang="ru-RU" sz="800" u="none" strike="noStrike" kern="1200" dirty="0" smtClean="0">
                          <a:solidFill>
                            <a:schemeClr val="accent5">
                              <a:lumMod val="50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Лизингополучатель зарегистрирован в качестве сельскохозяйственного производственного кооператива или сельскохозяйственного потребительского кооператива не более 12 месяцев по состоянию на дату обращения в РЛК</a:t>
                      </a:r>
                    </a:p>
                  </a:txBody>
                  <a:tcPr marL="53917" marR="53917" marT="0" marB="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8" name="Прямоугольник 27"/>
          <p:cNvSpPr/>
          <p:nvPr/>
        </p:nvSpPr>
        <p:spPr>
          <a:xfrm>
            <a:off x="93751" y="2659974"/>
            <a:ext cx="1468266" cy="709460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r>
              <a:rPr lang="ru-RU" sz="1400" b="1" dirty="0" smtClean="0">
                <a:solidFill>
                  <a:srgbClr val="0070C0"/>
                </a:solidFill>
              </a:rPr>
              <a:t>Росагролизинг</a:t>
            </a:r>
            <a:endParaRPr lang="ru-RU" sz="1300" b="1" dirty="0">
              <a:solidFill>
                <a:srgbClr val="0070C0"/>
              </a:solidFill>
            </a:endParaRPr>
          </a:p>
        </p:txBody>
      </p:sp>
      <p:sp>
        <p:nvSpPr>
          <p:cNvPr id="29" name="L-Shape 10"/>
          <p:cNvSpPr/>
          <p:nvPr/>
        </p:nvSpPr>
        <p:spPr>
          <a:xfrm rot="13701821">
            <a:off x="1305664" y="2829140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81401739"/>
              </p:ext>
            </p:extLst>
          </p:nvPr>
        </p:nvGraphicFramePr>
        <p:xfrm>
          <a:off x="1759175" y="1009038"/>
          <a:ext cx="6331214" cy="229931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02464"/>
                <a:gridCol w="1116399"/>
                <a:gridCol w="811926"/>
                <a:gridCol w="837299"/>
                <a:gridCol w="2263126"/>
              </a:tblGrid>
              <a:tr h="22993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Вид продукта</a:t>
                      </a:r>
                      <a:endParaRPr lang="en-US" sz="1000" kern="1200" baseline="0" dirty="0">
                        <a:solidFill>
                          <a:schemeClr val="bg1">
                            <a:lumMod val="65000"/>
                          </a:schemeClr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Размер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ctr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Срок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Ставка</a:t>
                      </a: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lvl="0" algn="l" defTabSz="914400" rtl="0" eaLnBrk="1" latinLnBrk="0" hangingPunct="1"/>
                      <a:r>
                        <a:rPr lang="ru-RU" sz="1000" b="1" kern="1200" baseline="0" dirty="0" smtClean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rPr>
                        <a:t>                 Примечание</a:t>
                      </a:r>
                      <a:endParaRPr lang="ru-RU" sz="1000" b="1" kern="1200" baseline="0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1889" marR="71889" marT="36287" marB="36287" anchor="ctr">
                    <a:lnL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noFill/>
                      <a:prstDash val="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cxnSp>
        <p:nvCxnSpPr>
          <p:cNvPr id="30" name="Прямая соединительная линия 29"/>
          <p:cNvCxnSpPr/>
          <p:nvPr/>
        </p:nvCxnSpPr>
        <p:spPr>
          <a:xfrm>
            <a:off x="166119" y="4735933"/>
            <a:ext cx="9382668" cy="1804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33296" y="4858764"/>
            <a:ext cx="1461595" cy="706844"/>
          </a:xfrm>
          <a:prstGeom prst="rect">
            <a:avLst/>
          </a:prstGeom>
          <a:noFill/>
          <a:ln w="66675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r"/>
            <a:r>
              <a:rPr lang="ru-RU" sz="1400" b="1" dirty="0">
                <a:solidFill>
                  <a:srgbClr val="0070C0"/>
                </a:solidFill>
              </a:rPr>
              <a:t>Региональные </a:t>
            </a:r>
            <a:r>
              <a:rPr lang="ru-RU" sz="1400" b="1" dirty="0" smtClean="0">
                <a:solidFill>
                  <a:srgbClr val="0070C0"/>
                </a:solidFill>
              </a:rPr>
              <a:t>лизинговые компании</a:t>
            </a:r>
            <a:endParaRPr lang="ru-RU" sz="1400" b="1" dirty="0">
              <a:solidFill>
                <a:srgbClr val="0070C0"/>
              </a:solidFill>
            </a:endParaRPr>
          </a:p>
        </p:txBody>
      </p:sp>
      <p:sp>
        <p:nvSpPr>
          <p:cNvPr id="17" name="L-Shape 10"/>
          <p:cNvSpPr/>
          <p:nvPr/>
        </p:nvSpPr>
        <p:spPr>
          <a:xfrm rot="13701821">
            <a:off x="1305664" y="5035457"/>
            <a:ext cx="378169" cy="374600"/>
          </a:xfrm>
          <a:prstGeom prst="corner">
            <a:avLst>
              <a:gd name="adj1" fmla="val 23334"/>
              <a:gd name="adj2" fmla="val 24129"/>
            </a:avLst>
          </a:prstGeom>
          <a:solidFill>
            <a:srgbClr val="F575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164" tIns="36082" rIns="72164" bIns="36082"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8353701" y="4919053"/>
            <a:ext cx="1273630" cy="719200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defRPr>
            </a:lvl1pPr>
          </a:lstStyle>
          <a:p>
            <a:r>
              <a:rPr lang="ru-RU" dirty="0" smtClean="0"/>
              <a:t>Возможно поручительство РГО</a:t>
            </a:r>
            <a:endParaRPr lang="ru-RU" dirty="0"/>
          </a:p>
        </p:txBody>
      </p:sp>
      <p:sp>
        <p:nvSpPr>
          <p:cNvPr id="19" name="Правая фигурная скобка 18"/>
          <p:cNvSpPr/>
          <p:nvPr/>
        </p:nvSpPr>
        <p:spPr>
          <a:xfrm>
            <a:off x="8129124" y="4786733"/>
            <a:ext cx="213006" cy="875232"/>
          </a:xfrm>
          <a:prstGeom prst="rightBrace">
            <a:avLst/>
          </a:prstGeom>
          <a:ln w="19050">
            <a:solidFill>
              <a:srgbClr val="F5750B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lIns="72164" tIns="36082" rIns="72164" bIns="36082" rtlCol="0" anchor="ctr"/>
          <a:lstStyle/>
          <a:p>
            <a:pPr algn="ctr"/>
            <a:endParaRPr lang="ru-RU"/>
          </a:p>
        </p:txBody>
      </p:sp>
      <p:sp>
        <p:nvSpPr>
          <p:cNvPr id="16" name="TextBox 15"/>
          <p:cNvSpPr txBox="1"/>
          <p:nvPr/>
        </p:nvSpPr>
        <p:spPr>
          <a:xfrm>
            <a:off x="8353701" y="2379586"/>
            <a:ext cx="1273630" cy="2227305"/>
          </a:xfrm>
          <a:prstGeom prst="rect">
            <a:avLst/>
          </a:prstGeom>
          <a:solidFill>
            <a:srgbClr val="F5750B"/>
          </a:solidFill>
          <a:ln>
            <a:noFill/>
          </a:ln>
        </p:spPr>
        <p:txBody>
          <a:bodyPr wrap="square" lIns="72164" tIns="36082" rIns="72164" bIns="36082" rtlCol="0">
            <a:spAutoFit/>
          </a:bodyPr>
          <a:lstStyle>
            <a:defPPr>
              <a:defRPr lang="en-US"/>
            </a:defPPr>
            <a:lvl1pPr algn="ctr">
              <a:defRPr sz="14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cs typeface="Helvetica" panose="020B0604020202020204" pitchFamily="34" charset="0"/>
              </a:defRPr>
            </a:lvl1pPr>
          </a:lstStyle>
          <a:p>
            <a:r>
              <a:rPr lang="ru-RU" dirty="0"/>
              <a:t>Используются все виды обеспечения, </a:t>
            </a:r>
            <a:br>
              <a:rPr lang="ru-RU" dirty="0"/>
            </a:br>
            <a:r>
              <a:rPr lang="ru-RU" dirty="0"/>
              <a:t>предусмотренные ГК РФ, включая гарантии                  АО </a:t>
            </a:r>
            <a:r>
              <a:rPr lang="ru-RU" dirty="0" smtClean="0"/>
              <a:t>«Корпорация «МСП»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87728" y="6559423"/>
            <a:ext cx="6779356" cy="211368"/>
          </a:xfrm>
          <a:prstGeom prst="rect">
            <a:avLst/>
          </a:prstGeom>
          <a:noFill/>
        </p:spPr>
        <p:txBody>
          <a:bodyPr wrap="square" lIns="72164" tIns="36082" rIns="72164" bIns="36082" rtlCol="0">
            <a:spAutoFit/>
          </a:bodyPr>
          <a:lstStyle/>
          <a:p>
            <a:r>
              <a:rPr lang="ru-RU" sz="900" i="1" dirty="0" smtClean="0"/>
              <a:t>*  Запуск </a:t>
            </a:r>
            <a:r>
              <a:rPr lang="ru-RU" sz="900" i="1" dirty="0"/>
              <a:t>программы льготного лизинга для сельхозкооперативов планируется </a:t>
            </a:r>
            <a:r>
              <a:rPr lang="ru-RU" sz="900" i="1" dirty="0" smtClean="0"/>
              <a:t>в мае 2018г.</a:t>
            </a:r>
            <a:endParaRPr lang="ru-RU" sz="900" i="1" dirty="0"/>
          </a:p>
        </p:txBody>
      </p:sp>
    </p:spTree>
    <p:extLst>
      <p:ext uri="{BB962C8B-B14F-4D97-AF65-F5344CB8AC3E}">
        <p14:creationId xmlns:p14="http://schemas.microsoft.com/office/powerpoint/2010/main" xmlns="" val="3518417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itle">
  <a:themeElements>
    <a:clrScheme name="19_Blank 1">
      <a:dk1>
        <a:srgbClr val="000000"/>
      </a:dk1>
      <a:lt1>
        <a:srgbClr val="FFFFFF"/>
      </a:lt1>
      <a:dk2>
        <a:srgbClr val="002776"/>
      </a:dk2>
      <a:lt2>
        <a:srgbClr val="FFFFFF"/>
      </a:lt2>
      <a:accent1>
        <a:srgbClr val="002776"/>
      </a:accent1>
      <a:accent2>
        <a:srgbClr val="92D400"/>
      </a:accent2>
      <a:accent3>
        <a:srgbClr val="FFFFFF"/>
      </a:accent3>
      <a:accent4>
        <a:srgbClr val="000000"/>
      </a:accent4>
      <a:accent5>
        <a:srgbClr val="AAACBD"/>
      </a:accent5>
      <a:accent6>
        <a:srgbClr val="84C000"/>
      </a:accent6>
      <a:hlink>
        <a:srgbClr val="00A1DE"/>
      </a:hlink>
      <a:folHlink>
        <a:srgbClr val="72C7E7"/>
      </a:folHlink>
    </a:clrScheme>
    <a:fontScheme name="19_Blan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9_Blank 1">
        <a:dk1>
          <a:srgbClr val="000000"/>
        </a:dk1>
        <a:lt1>
          <a:srgbClr val="FFFFFF"/>
        </a:lt1>
        <a:dk2>
          <a:srgbClr val="002776"/>
        </a:dk2>
        <a:lt2>
          <a:srgbClr val="FFFFFF"/>
        </a:lt2>
        <a:accent1>
          <a:srgbClr val="002776"/>
        </a:accent1>
        <a:accent2>
          <a:srgbClr val="92D400"/>
        </a:accent2>
        <a:accent3>
          <a:srgbClr val="FFFFFF"/>
        </a:accent3>
        <a:accent4>
          <a:srgbClr val="000000"/>
        </a:accent4>
        <a:accent5>
          <a:srgbClr val="AAACBD"/>
        </a:accent5>
        <a:accent6>
          <a:srgbClr val="84C000"/>
        </a:accent6>
        <a:hlink>
          <a:srgbClr val="00A1DE"/>
        </a:hlink>
        <a:folHlink>
          <a:srgbClr val="72C7E7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177182</TotalTime>
  <Words>5907</Words>
  <Application>Microsoft Office PowerPoint</Application>
  <PresentationFormat>Лист A4 (210x297 мм)</PresentationFormat>
  <Paragraphs>1052</Paragraphs>
  <Slides>36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7" baseType="lpstr">
      <vt:lpstr>Title</vt:lpstr>
      <vt:lpstr>Комплекс мер поддержки для сельскохозяйственных кооперативов и фермеров-членов сельскохозяйственных кооперативов </vt:lpstr>
      <vt:lpstr>Слайд 2</vt:lpstr>
      <vt:lpstr>Слайд 3</vt:lpstr>
      <vt:lpstr>Слайд 4</vt:lpstr>
      <vt:lpstr>Слайд 5</vt:lpstr>
      <vt:lpstr>Поддержка сельскохозяйственных кооперативов</vt:lpstr>
      <vt:lpstr>Меры поддержки по жизненному циклу</vt:lpstr>
      <vt:lpstr>Сельскохозяйственные кооперативы. Создание</vt:lpstr>
      <vt:lpstr>Слайд 9</vt:lpstr>
      <vt:lpstr>Слайд 10</vt:lpstr>
      <vt:lpstr>Сельскохозяйственные кооперативы. Становление 6 мес.</vt:lpstr>
      <vt:lpstr>Сельскохозяйственные кооперативы. Становление 6 мес.</vt:lpstr>
      <vt:lpstr>Сельскохозяйственные кооперативы. Становление 6 мес.</vt:lpstr>
      <vt:lpstr>Сельскохозяйственные кооперативы. Развитие 12 мес.</vt:lpstr>
      <vt:lpstr>Сельскохозяйственные кооперативы. Развитие 12 мес.</vt:lpstr>
      <vt:lpstr>Программа АО «Росагролизинг»  по развитию сельхозкооперации</vt:lpstr>
      <vt:lpstr>Сельскохозяйственные кооперативы. Инфраструктура</vt:lpstr>
      <vt:lpstr>Сельскохозяйственные кооперативы. Расширение сбыта</vt:lpstr>
      <vt:lpstr>Сельскохозяйственные кооперативы.  Закупки крупнейших заказчиков у субъектов МСП.</vt:lpstr>
      <vt:lpstr>Слайд 20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Слайд 25</vt:lpstr>
      <vt:lpstr>Сельскохозяйственные кооперативы.  Сервисы Портала Бизнес-навигатора МСП</vt:lpstr>
      <vt:lpstr>Сельскохозяйственные кооперативы.  Сервисы Портала Бизнес-навигатора МСП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</vt:vector>
  </TitlesOfParts>
  <Company>Deloitte &amp; Touche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– Times New Roman 26pt Line spacing 26pt</dc:title>
  <dc:creator>ladmin</dc:creator>
  <cp:lastModifiedBy>Н.Захарова</cp:lastModifiedBy>
  <cp:revision>5983</cp:revision>
  <cp:lastPrinted>2018-05-17T14:21:00Z</cp:lastPrinted>
  <dcterms:created xsi:type="dcterms:W3CDTF">2010-08-23T12:41:44Z</dcterms:created>
  <dcterms:modified xsi:type="dcterms:W3CDTF">2018-06-06T14:01:12Z</dcterms:modified>
</cp:coreProperties>
</file>